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6" r:id="rId1"/>
  </p:sldMasterIdLst>
  <p:notesMasterIdLst>
    <p:notesMasterId r:id="rId52"/>
  </p:notesMasterIdLst>
  <p:handoutMasterIdLst>
    <p:handoutMasterId r:id="rId53"/>
  </p:handoutMasterIdLst>
  <p:sldIdLst>
    <p:sldId id="256" r:id="rId2"/>
    <p:sldId id="259" r:id="rId3"/>
    <p:sldId id="420" r:id="rId4"/>
    <p:sldId id="583" r:id="rId5"/>
    <p:sldId id="617" r:id="rId6"/>
    <p:sldId id="618" r:id="rId7"/>
    <p:sldId id="565" r:id="rId8"/>
    <p:sldId id="508" r:id="rId9"/>
    <p:sldId id="619" r:id="rId10"/>
    <p:sldId id="584" r:id="rId11"/>
    <p:sldId id="620" r:id="rId12"/>
    <p:sldId id="621" r:id="rId13"/>
    <p:sldId id="622" r:id="rId14"/>
    <p:sldId id="626" r:id="rId15"/>
    <p:sldId id="627" r:id="rId16"/>
    <p:sldId id="628" r:id="rId17"/>
    <p:sldId id="623" r:id="rId18"/>
    <p:sldId id="624" r:id="rId19"/>
    <p:sldId id="625" r:id="rId20"/>
    <p:sldId id="631" r:id="rId21"/>
    <p:sldId id="585" r:id="rId22"/>
    <p:sldId id="603" r:id="rId23"/>
    <p:sldId id="629" r:id="rId24"/>
    <p:sldId id="651" r:id="rId25"/>
    <p:sldId id="604" r:id="rId26"/>
    <p:sldId id="630" r:id="rId27"/>
    <p:sldId id="635" r:id="rId28"/>
    <p:sldId id="636" r:id="rId29"/>
    <p:sldId id="637" r:id="rId30"/>
    <p:sldId id="638" r:id="rId31"/>
    <p:sldId id="639" r:id="rId32"/>
    <p:sldId id="652" r:id="rId33"/>
    <p:sldId id="653" r:id="rId34"/>
    <p:sldId id="654" r:id="rId35"/>
    <p:sldId id="656" r:id="rId36"/>
    <p:sldId id="599" r:id="rId37"/>
    <p:sldId id="632" r:id="rId38"/>
    <p:sldId id="633" r:id="rId39"/>
    <p:sldId id="634" r:id="rId40"/>
    <p:sldId id="640" r:id="rId41"/>
    <p:sldId id="641" r:id="rId42"/>
    <p:sldId id="642" r:id="rId43"/>
    <p:sldId id="644" r:id="rId44"/>
    <p:sldId id="646" r:id="rId45"/>
    <p:sldId id="650" r:id="rId46"/>
    <p:sldId id="647" r:id="rId47"/>
    <p:sldId id="648" r:id="rId48"/>
    <p:sldId id="649" r:id="rId49"/>
    <p:sldId id="645" r:id="rId50"/>
    <p:sldId id="297" r:id="rId51"/>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1547" autoAdjust="0"/>
  </p:normalViewPr>
  <p:slideViewPr>
    <p:cSldViewPr>
      <p:cViewPr varScale="1">
        <p:scale>
          <a:sx n="78" d="100"/>
          <a:sy n="78" d="100"/>
        </p:scale>
        <p:origin x="228" y="48"/>
      </p:cViewPr>
      <p:guideLst>
        <p:guide orient="horz" pos="2160"/>
        <p:guide pos="2880"/>
      </p:guideLst>
    </p:cSldViewPr>
  </p:slideViewPr>
  <p:outlineViewPr>
    <p:cViewPr>
      <p:scale>
        <a:sx n="33" d="100"/>
        <a:sy n="33" d="100"/>
      </p:scale>
      <p:origin x="0" y="10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85622" cy="501576"/>
          </a:xfrm>
          <a:prstGeom prst="rect">
            <a:avLst/>
          </a:prstGeom>
        </p:spPr>
        <p:txBody>
          <a:bodyPr vert="horz" lIns="92434" tIns="46217" rIns="92434" bIns="46217" rtlCol="0"/>
          <a:lstStyle>
            <a:lvl1pPr algn="l">
              <a:defRPr sz="1100"/>
            </a:lvl1pPr>
          </a:lstStyle>
          <a:p>
            <a:endParaRPr kumimoji="1" lang="ja-JP" altLang="en-US" dirty="0"/>
          </a:p>
        </p:txBody>
      </p:sp>
      <p:sp>
        <p:nvSpPr>
          <p:cNvPr id="3" name="日付プレースホルダー 2"/>
          <p:cNvSpPr>
            <a:spLocks noGrp="1"/>
          </p:cNvSpPr>
          <p:nvPr>
            <p:ph type="dt" sz="quarter" idx="1"/>
          </p:nvPr>
        </p:nvSpPr>
        <p:spPr>
          <a:xfrm>
            <a:off x="3900936" y="2"/>
            <a:ext cx="2985622" cy="501576"/>
          </a:xfrm>
          <a:prstGeom prst="rect">
            <a:avLst/>
          </a:prstGeom>
        </p:spPr>
        <p:txBody>
          <a:bodyPr vert="horz" lIns="92434" tIns="46217" rIns="92434" bIns="46217" rtlCol="0"/>
          <a:lstStyle>
            <a:lvl1pPr algn="r">
              <a:defRPr sz="1100"/>
            </a:lvl1pPr>
          </a:lstStyle>
          <a:p>
            <a:endParaRPr kumimoji="1" lang="ja-JP" altLang="en-US" dirty="0"/>
          </a:p>
        </p:txBody>
      </p:sp>
      <p:sp>
        <p:nvSpPr>
          <p:cNvPr id="4" name="フッター プレースホルダー 3"/>
          <p:cNvSpPr>
            <a:spLocks noGrp="1"/>
          </p:cNvSpPr>
          <p:nvPr>
            <p:ph type="ftr" sz="quarter" idx="2"/>
          </p:nvPr>
        </p:nvSpPr>
        <p:spPr>
          <a:xfrm>
            <a:off x="3" y="9517127"/>
            <a:ext cx="2985622" cy="501576"/>
          </a:xfrm>
          <a:prstGeom prst="rect">
            <a:avLst/>
          </a:prstGeom>
        </p:spPr>
        <p:txBody>
          <a:bodyPr vert="horz" lIns="92434" tIns="46217" rIns="92434" bIns="46217" rtlCol="0" anchor="b"/>
          <a:lstStyle>
            <a:lvl1pPr algn="l">
              <a:defRPr sz="1100"/>
            </a:lvl1pPr>
          </a:lstStyle>
          <a:p>
            <a:endParaRPr kumimoji="1" lang="ja-JP" altLang="en-US" dirty="0"/>
          </a:p>
        </p:txBody>
      </p:sp>
      <p:sp>
        <p:nvSpPr>
          <p:cNvPr id="5" name="スライド番号プレースホルダー 4"/>
          <p:cNvSpPr>
            <a:spLocks noGrp="1"/>
          </p:cNvSpPr>
          <p:nvPr>
            <p:ph type="sldNum" sz="quarter" idx="3"/>
          </p:nvPr>
        </p:nvSpPr>
        <p:spPr>
          <a:xfrm>
            <a:off x="3900936" y="9517127"/>
            <a:ext cx="2985622" cy="501576"/>
          </a:xfrm>
          <a:prstGeom prst="rect">
            <a:avLst/>
          </a:prstGeom>
        </p:spPr>
        <p:txBody>
          <a:bodyPr vert="horz" lIns="92434" tIns="46217" rIns="92434" bIns="46217" rtlCol="0" anchor="b"/>
          <a:lstStyle>
            <a:lvl1pPr algn="r">
              <a:defRPr sz="1100"/>
            </a:lvl1pPr>
          </a:lstStyle>
          <a:p>
            <a:fld id="{01E3819A-E699-408C-9365-7BC9247C6967}" type="slidenum">
              <a:rPr kumimoji="1" lang="ja-JP" altLang="en-US" smtClean="0"/>
              <a:pPr/>
              <a:t>‹#›</a:t>
            </a:fld>
            <a:endParaRPr kumimoji="1" lang="ja-JP" altLang="en-US" dirty="0"/>
          </a:p>
        </p:txBody>
      </p:sp>
    </p:spTree>
    <p:extLst>
      <p:ext uri="{BB962C8B-B14F-4D97-AF65-F5344CB8AC3E}">
        <p14:creationId xmlns:p14="http://schemas.microsoft.com/office/powerpoint/2010/main" val="56208650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85622" cy="501576"/>
          </a:xfrm>
          <a:prstGeom prst="rect">
            <a:avLst/>
          </a:prstGeom>
        </p:spPr>
        <p:txBody>
          <a:bodyPr vert="horz" lIns="92434" tIns="46217" rIns="92434" bIns="46217"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900936" y="2"/>
            <a:ext cx="2985622" cy="501576"/>
          </a:xfrm>
          <a:prstGeom prst="rect">
            <a:avLst/>
          </a:prstGeom>
        </p:spPr>
        <p:txBody>
          <a:bodyPr vert="horz" lIns="92434" tIns="46217" rIns="92434" bIns="46217" rtlCol="0"/>
          <a:lstStyle>
            <a:lvl1pPr algn="r">
              <a:defRPr sz="11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938213" y="752475"/>
            <a:ext cx="5011737" cy="3759200"/>
          </a:xfrm>
          <a:prstGeom prst="rect">
            <a:avLst/>
          </a:prstGeom>
          <a:noFill/>
          <a:ln w="12700">
            <a:solidFill>
              <a:prstClr val="black"/>
            </a:solidFill>
          </a:ln>
        </p:spPr>
        <p:txBody>
          <a:bodyPr vert="horz" lIns="92434" tIns="46217" rIns="92434" bIns="46217" rtlCol="0" anchor="ctr"/>
          <a:lstStyle/>
          <a:p>
            <a:endParaRPr lang="ja-JP" altLang="en-US" dirty="0"/>
          </a:p>
        </p:txBody>
      </p:sp>
      <p:sp>
        <p:nvSpPr>
          <p:cNvPr id="5" name="ノート プレースホルダー 4"/>
          <p:cNvSpPr>
            <a:spLocks noGrp="1"/>
          </p:cNvSpPr>
          <p:nvPr>
            <p:ph type="body" sz="quarter" idx="3"/>
          </p:nvPr>
        </p:nvSpPr>
        <p:spPr>
          <a:xfrm>
            <a:off x="688496" y="4759365"/>
            <a:ext cx="5511174" cy="4509376"/>
          </a:xfrm>
          <a:prstGeom prst="rect">
            <a:avLst/>
          </a:prstGeom>
        </p:spPr>
        <p:txBody>
          <a:bodyPr vert="horz" lIns="92434" tIns="46217" rIns="92434" bIns="462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517127"/>
            <a:ext cx="2985622" cy="501576"/>
          </a:xfrm>
          <a:prstGeom prst="rect">
            <a:avLst/>
          </a:prstGeom>
        </p:spPr>
        <p:txBody>
          <a:bodyPr vert="horz" lIns="92434" tIns="46217" rIns="92434" bIns="46217"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900936" y="9517127"/>
            <a:ext cx="2985622" cy="501576"/>
          </a:xfrm>
          <a:prstGeom prst="rect">
            <a:avLst/>
          </a:prstGeom>
        </p:spPr>
        <p:txBody>
          <a:bodyPr vert="horz" lIns="92434" tIns="46217" rIns="92434" bIns="46217" rtlCol="0" anchor="b"/>
          <a:lstStyle>
            <a:lvl1pPr algn="r">
              <a:defRPr sz="1100"/>
            </a:lvl1pPr>
          </a:lstStyle>
          <a:p>
            <a:fld id="{C8D1D842-53E4-40D3-984F-EE2A4C64EEBC}" type="slidenum">
              <a:rPr kumimoji="1" lang="ja-JP" altLang="en-US" smtClean="0"/>
              <a:pPr/>
              <a:t>‹#›</a:t>
            </a:fld>
            <a:endParaRPr kumimoji="1" lang="ja-JP" altLang="en-US" dirty="0"/>
          </a:p>
        </p:txBody>
      </p:sp>
    </p:spTree>
    <p:extLst>
      <p:ext uri="{BB962C8B-B14F-4D97-AF65-F5344CB8AC3E}">
        <p14:creationId xmlns:p14="http://schemas.microsoft.com/office/powerpoint/2010/main" val="68886599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1</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8017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10</a:t>
            </a:fld>
            <a:endParaRPr kumimoji="1" lang="ja-JP" altLang="en-US" dirty="0"/>
          </a:p>
        </p:txBody>
      </p:sp>
    </p:spTree>
    <p:extLst>
      <p:ext uri="{BB962C8B-B14F-4D97-AF65-F5344CB8AC3E}">
        <p14:creationId xmlns:p14="http://schemas.microsoft.com/office/powerpoint/2010/main" val="29681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11</a:t>
            </a:fld>
            <a:endParaRPr kumimoji="1" lang="ja-JP" altLang="en-US" dirty="0"/>
          </a:p>
        </p:txBody>
      </p:sp>
    </p:spTree>
    <p:extLst>
      <p:ext uri="{BB962C8B-B14F-4D97-AF65-F5344CB8AC3E}">
        <p14:creationId xmlns:p14="http://schemas.microsoft.com/office/powerpoint/2010/main" val="217384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12</a:t>
            </a:fld>
            <a:endParaRPr kumimoji="1" lang="ja-JP" altLang="en-US" dirty="0"/>
          </a:p>
        </p:txBody>
      </p:sp>
    </p:spTree>
    <p:extLst>
      <p:ext uri="{BB962C8B-B14F-4D97-AF65-F5344CB8AC3E}">
        <p14:creationId xmlns:p14="http://schemas.microsoft.com/office/powerpoint/2010/main" val="203625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13</a:t>
            </a:fld>
            <a:endParaRPr kumimoji="1" lang="ja-JP" altLang="en-US" dirty="0"/>
          </a:p>
        </p:txBody>
      </p:sp>
    </p:spTree>
    <p:extLst>
      <p:ext uri="{BB962C8B-B14F-4D97-AF65-F5344CB8AC3E}">
        <p14:creationId xmlns:p14="http://schemas.microsoft.com/office/powerpoint/2010/main" val="54069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14</a:t>
            </a:fld>
            <a:endParaRPr kumimoji="1" lang="ja-JP" altLang="en-US" dirty="0"/>
          </a:p>
        </p:txBody>
      </p:sp>
    </p:spTree>
    <p:extLst>
      <p:ext uri="{BB962C8B-B14F-4D97-AF65-F5344CB8AC3E}">
        <p14:creationId xmlns:p14="http://schemas.microsoft.com/office/powerpoint/2010/main" val="37108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15</a:t>
            </a:fld>
            <a:endParaRPr kumimoji="1" lang="ja-JP" altLang="en-US" dirty="0"/>
          </a:p>
        </p:txBody>
      </p:sp>
    </p:spTree>
    <p:extLst>
      <p:ext uri="{BB962C8B-B14F-4D97-AF65-F5344CB8AC3E}">
        <p14:creationId xmlns:p14="http://schemas.microsoft.com/office/powerpoint/2010/main" val="214660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16</a:t>
            </a:fld>
            <a:endParaRPr kumimoji="1" lang="ja-JP" altLang="en-US" dirty="0"/>
          </a:p>
        </p:txBody>
      </p:sp>
    </p:spTree>
    <p:extLst>
      <p:ext uri="{BB962C8B-B14F-4D97-AF65-F5344CB8AC3E}">
        <p14:creationId xmlns:p14="http://schemas.microsoft.com/office/powerpoint/2010/main" val="264931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17</a:t>
            </a:fld>
            <a:endParaRPr kumimoji="1" lang="ja-JP" altLang="en-US" dirty="0"/>
          </a:p>
        </p:txBody>
      </p:sp>
    </p:spTree>
    <p:extLst>
      <p:ext uri="{BB962C8B-B14F-4D97-AF65-F5344CB8AC3E}">
        <p14:creationId xmlns:p14="http://schemas.microsoft.com/office/powerpoint/2010/main" val="313108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18</a:t>
            </a:fld>
            <a:endParaRPr kumimoji="1" lang="ja-JP" altLang="en-US" dirty="0"/>
          </a:p>
        </p:txBody>
      </p:sp>
    </p:spTree>
    <p:extLst>
      <p:ext uri="{BB962C8B-B14F-4D97-AF65-F5344CB8AC3E}">
        <p14:creationId xmlns:p14="http://schemas.microsoft.com/office/powerpoint/2010/main" val="2706727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19</a:t>
            </a:fld>
            <a:endParaRPr kumimoji="1" lang="ja-JP" altLang="en-US" dirty="0"/>
          </a:p>
        </p:txBody>
      </p:sp>
    </p:spTree>
    <p:extLst>
      <p:ext uri="{BB962C8B-B14F-4D97-AF65-F5344CB8AC3E}">
        <p14:creationId xmlns:p14="http://schemas.microsoft.com/office/powerpoint/2010/main" val="399626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C8D1D842-53E4-40D3-984F-EE2A4C64EEBC}" type="slidenum">
              <a:rPr kumimoji="1" lang="ja-JP" altLang="en-US" smtClean="0"/>
              <a:pPr/>
              <a:t>2</a:t>
            </a:fld>
            <a:endParaRPr kumimoji="1" lang="ja-JP" altLang="en-US" dirty="0"/>
          </a:p>
        </p:txBody>
      </p:sp>
      <p:sp>
        <p:nvSpPr>
          <p:cNvPr id="6" name="日付プレースホルダ 5"/>
          <p:cNvSpPr>
            <a:spLocks noGrp="1"/>
          </p:cNvSpPr>
          <p:nvPr>
            <p:ph type="dt" idx="12"/>
          </p:nvPr>
        </p:nvSpPr>
        <p:spPr/>
        <p:txBody>
          <a:bodyPr/>
          <a:lstStyle/>
          <a:p>
            <a:endParaRPr kumimoji="1" lang="ja-JP" altLang="en-US" dirty="0"/>
          </a:p>
        </p:txBody>
      </p:sp>
      <p:sp>
        <p:nvSpPr>
          <p:cNvPr id="7" name="ヘッダー プレースホルダ 6"/>
          <p:cNvSpPr>
            <a:spLocks noGrp="1"/>
          </p:cNvSpPr>
          <p:nvPr>
            <p:ph type="hdr" sz="quarter" idx="13"/>
          </p:nvPr>
        </p:nvSpPr>
        <p:spPr/>
        <p:txBody>
          <a:bodyPr/>
          <a:lstStyle/>
          <a:p>
            <a:endParaRPr kumimoji="1" lang="ja-JP" altLang="en-US" dirty="0"/>
          </a:p>
        </p:txBody>
      </p:sp>
    </p:spTree>
    <p:extLst>
      <p:ext uri="{BB962C8B-B14F-4D97-AF65-F5344CB8AC3E}">
        <p14:creationId xmlns:p14="http://schemas.microsoft.com/office/powerpoint/2010/main" val="2700162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20</a:t>
            </a:fld>
            <a:endParaRPr kumimoji="1" lang="ja-JP" altLang="en-US" dirty="0"/>
          </a:p>
        </p:txBody>
      </p:sp>
    </p:spTree>
    <p:extLst>
      <p:ext uri="{BB962C8B-B14F-4D97-AF65-F5344CB8AC3E}">
        <p14:creationId xmlns:p14="http://schemas.microsoft.com/office/powerpoint/2010/main" val="82419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21</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45615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22</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626230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23</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956178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24</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504450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25</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13023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26</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881505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27</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365400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28</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563679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29</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04084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514415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30</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886599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31</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351121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32</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882055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33</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395092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34</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530940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35</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71629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36</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4043900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37</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626473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38</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874273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39</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16367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a:t>
            </a:fld>
            <a:endParaRPr kumimoji="1" lang="ja-JP" altLang="en-US"/>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605894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40</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3489122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41</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246181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42</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518199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43</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881233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44</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335977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45</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194725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46</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667349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47</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362570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48</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576032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49</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296210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5</a:t>
            </a:fld>
            <a:endParaRPr kumimoji="1" lang="ja-JP" altLang="en-US"/>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310390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C8D1D842-53E4-40D3-984F-EE2A4C64EEBC}" type="slidenum">
              <a:rPr kumimoji="1" lang="ja-JP" altLang="en-US" smtClean="0"/>
              <a:pPr/>
              <a:t>50</a:t>
            </a:fld>
            <a:endParaRPr kumimoji="1" lang="ja-JP" altLang="en-US" dirty="0"/>
          </a:p>
        </p:txBody>
      </p:sp>
      <p:sp>
        <p:nvSpPr>
          <p:cNvPr id="6" name="日付プレースホルダ 5"/>
          <p:cNvSpPr>
            <a:spLocks noGrp="1"/>
          </p:cNvSpPr>
          <p:nvPr>
            <p:ph type="dt" idx="12"/>
          </p:nvPr>
        </p:nvSpPr>
        <p:spPr/>
        <p:txBody>
          <a:bodyPr/>
          <a:lstStyle/>
          <a:p>
            <a:endParaRPr kumimoji="1" lang="ja-JP" altLang="en-US" dirty="0"/>
          </a:p>
        </p:txBody>
      </p:sp>
      <p:sp>
        <p:nvSpPr>
          <p:cNvPr id="7" name="ヘッダー プレースホルダ 6"/>
          <p:cNvSpPr>
            <a:spLocks noGrp="1"/>
          </p:cNvSpPr>
          <p:nvPr>
            <p:ph type="hdr" sz="quarter" idx="13"/>
          </p:nvPr>
        </p:nvSpPr>
        <p:spPr/>
        <p:txBody>
          <a:bodyPr/>
          <a:lstStyle/>
          <a:p>
            <a:endParaRPr kumimoji="1" lang="ja-JP" altLang="en-US" dirty="0"/>
          </a:p>
        </p:txBody>
      </p:sp>
    </p:spTree>
    <p:extLst>
      <p:ext uri="{BB962C8B-B14F-4D97-AF65-F5344CB8AC3E}">
        <p14:creationId xmlns:p14="http://schemas.microsoft.com/office/powerpoint/2010/main" val="122453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6</a:t>
            </a:fld>
            <a:endParaRPr kumimoji="1" lang="ja-JP" altLang="en-US"/>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132775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D1D842-53E4-40D3-984F-EE2A4C64EEBC}" type="slidenum">
              <a:rPr kumimoji="1" lang="ja-JP" altLang="en-US" smtClean="0"/>
              <a:pPr/>
              <a:t>7</a:t>
            </a:fld>
            <a:endParaRPr kumimoji="1" lang="ja-JP" altLang="en-US" dirty="0"/>
          </a:p>
        </p:txBody>
      </p:sp>
      <p:sp>
        <p:nvSpPr>
          <p:cNvPr id="5" name="日付プレースホルダ 4"/>
          <p:cNvSpPr>
            <a:spLocks noGrp="1"/>
          </p:cNvSpPr>
          <p:nvPr>
            <p:ph type="dt" idx="11"/>
          </p:nvPr>
        </p:nvSpPr>
        <p:spPr/>
        <p:txBody>
          <a:bodyPr/>
          <a:lstStyle/>
          <a:p>
            <a:endParaRPr kumimoji="1" lang="ja-JP" altLang="en-US" dirty="0"/>
          </a:p>
        </p:txBody>
      </p:sp>
      <p:sp>
        <p:nvSpPr>
          <p:cNvPr id="6" name="ヘッダー プレースホルダ 5"/>
          <p:cNvSpPr>
            <a:spLocks noGrp="1"/>
          </p:cNvSpPr>
          <p:nvPr>
            <p:ph type="hdr" sz="quarter" idx="12"/>
          </p:nvPr>
        </p:nvSpPr>
        <p:spPr/>
        <p:txBody>
          <a:bodyPr/>
          <a:lstStyle/>
          <a:p>
            <a:endParaRPr kumimoji="1" lang="ja-JP" altLang="en-US" dirty="0"/>
          </a:p>
        </p:txBody>
      </p:sp>
    </p:spTree>
    <p:extLst>
      <p:ext uri="{BB962C8B-B14F-4D97-AF65-F5344CB8AC3E}">
        <p14:creationId xmlns:p14="http://schemas.microsoft.com/office/powerpoint/2010/main" val="401819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8</a:t>
            </a:fld>
            <a:endParaRPr kumimoji="1" lang="ja-JP" altLang="en-US" dirty="0"/>
          </a:p>
        </p:txBody>
      </p:sp>
    </p:spTree>
    <p:extLst>
      <p:ext uri="{BB962C8B-B14F-4D97-AF65-F5344CB8AC3E}">
        <p14:creationId xmlns:p14="http://schemas.microsoft.com/office/powerpoint/2010/main" val="175655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日付プレースホルダー 4"/>
          <p:cNvSpPr>
            <a:spLocks noGrp="1"/>
          </p:cNvSpPr>
          <p:nvPr>
            <p:ph type="dt" idx="1"/>
          </p:nvPr>
        </p:nvSpPr>
        <p:spPr/>
        <p:txBody>
          <a:bodyPr/>
          <a:lstStyle/>
          <a:p>
            <a:endParaRPr kumimoji="1" lang="ja-JP" altLang="en-US" dirty="0"/>
          </a:p>
        </p:txBody>
      </p:sp>
      <p:sp>
        <p:nvSpPr>
          <p:cNvPr id="6" name="スライド番号プレースホルダー 5"/>
          <p:cNvSpPr>
            <a:spLocks noGrp="1"/>
          </p:cNvSpPr>
          <p:nvPr>
            <p:ph type="sldNum" sz="quarter" idx="5"/>
          </p:nvPr>
        </p:nvSpPr>
        <p:spPr/>
        <p:txBody>
          <a:bodyPr/>
          <a:lstStyle/>
          <a:p>
            <a:fld id="{C8D1D842-53E4-40D3-984F-EE2A4C64EEBC}" type="slidenum">
              <a:rPr kumimoji="1" lang="ja-JP" altLang="en-US" smtClean="0"/>
              <a:pPr/>
              <a:t>9</a:t>
            </a:fld>
            <a:endParaRPr kumimoji="1" lang="ja-JP" altLang="en-US" dirty="0"/>
          </a:p>
        </p:txBody>
      </p:sp>
    </p:spTree>
    <p:extLst>
      <p:ext uri="{BB962C8B-B14F-4D97-AF65-F5344CB8AC3E}">
        <p14:creationId xmlns:p14="http://schemas.microsoft.com/office/powerpoint/2010/main" val="1118654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EE0CCB-16F9-4ACC-AB64-502DEE8004BF}" type="datetime1">
              <a:rPr kumimoji="1" lang="ja-JP" altLang="en-US" smtClean="0"/>
              <a:pPr/>
              <a:t>2019/9/18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407901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5940041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31577190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697476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17949270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1890667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69521107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116561215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39845813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5783631-F6E2-4974-9F8E-1F5B4D0E5C90}" type="datetime1">
              <a:rPr kumimoji="1" lang="ja-JP" altLang="en-US" smtClean="0"/>
              <a:pPr/>
              <a:t>2019/9/18</a:t>
            </a:fld>
            <a:endParaRPr kumimoji="1" lang="ja-JP" altLang="en-US" dirty="0"/>
          </a:p>
        </p:txBody>
      </p:sp>
      <p:sp>
        <p:nvSpPr>
          <p:cNvPr id="5" name="Footer Placeholder 4"/>
          <p:cNvSpPr>
            <a:spLocks noGrp="1"/>
          </p:cNvSpPr>
          <p:nvPr>
            <p:ph type="ftr" sz="quarter" idx="11"/>
          </p:nvPr>
        </p:nvSpPr>
        <p:spPr>
          <a:xfrm>
            <a:off x="1972647" y="6108173"/>
            <a:ext cx="5314517" cy="365125"/>
          </a:xfrm>
        </p:spPr>
        <p:txBody>
          <a:bodyPr/>
          <a:lstStyle/>
          <a:p>
            <a:endParaRPr kumimoji="1" lang="ja-JP" altLang="en-US" dirty="0"/>
          </a:p>
        </p:txBody>
      </p:sp>
      <p:sp>
        <p:nvSpPr>
          <p:cNvPr id="6" name="Slide Number Placeholder 5"/>
          <p:cNvSpPr>
            <a:spLocks noGrp="1"/>
          </p:cNvSpPr>
          <p:nvPr>
            <p:ph type="sldNum" sz="quarter" idx="12"/>
          </p:nvPr>
        </p:nvSpPr>
        <p:spPr>
          <a:xfrm>
            <a:off x="8258967" y="6108173"/>
            <a:ext cx="427833" cy="365125"/>
          </a:xfrm>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26425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40594006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B6744C-47EB-492A-B20D-255707DC8E96}" type="datetime1">
              <a:rPr kumimoji="1" lang="ja-JP" altLang="en-US" smtClean="0"/>
              <a:pPr/>
              <a:t>2019/9/18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113865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649130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331" y="3051013"/>
            <a:ext cx="3829520"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4629150" y="3051013"/>
            <a:ext cx="382905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38510857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4242657-0A75-4FA0-A4A1-7576EA33937E}" type="datetime1">
              <a:rPr kumimoji="1" lang="ja-JP" altLang="en-US" smtClean="0"/>
              <a:pPr/>
              <a:t>2019/9/18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31017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495CE86-99EC-4E8C-B9FC-4D646304F4ED}" type="datetime1">
              <a:rPr kumimoji="1" lang="ja-JP" altLang="en-US" smtClean="0"/>
              <a:pPr/>
              <a:t>2019/9/18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211030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DBFB61-B723-4CFF-BA26-E6AF769A2C6A}" type="datetime1">
              <a:rPr kumimoji="1" lang="ja-JP" altLang="en-US" smtClean="0"/>
              <a:pPr/>
              <a:t>2019/9/18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38702799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B0EA55-038B-454E-8C6D-0C49294DBA90}" type="datetime1">
              <a:rPr kumimoji="1" lang="ja-JP" altLang="en-US" smtClean="0"/>
              <a:pPr/>
              <a:t>2019/9/18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161654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CDBFB61-B723-4CFF-BA26-E6AF769A2C6A}" type="datetime1">
              <a:rPr kumimoji="1" lang="ja-JP" altLang="en-US" smtClean="0"/>
              <a:pPr/>
              <a:t>2019/9/18</a:t>
            </a:fld>
            <a:endParaRPr kumimoji="1" lang="ja-JP" alt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16A3D4A-991C-4B79-BA9E-C46CBA1C3738}" type="slidenum">
              <a:rPr kumimoji="1" lang="ja-JP" altLang="en-US" smtClean="0"/>
              <a:pPr/>
              <a:t>‹#›</a:t>
            </a:fld>
            <a:endParaRPr kumimoji="1" lang="ja-JP" altLang="en-US" dirty="0"/>
          </a:p>
        </p:txBody>
      </p:sp>
    </p:spTree>
    <p:extLst>
      <p:ext uri="{BB962C8B-B14F-4D97-AF65-F5344CB8AC3E}">
        <p14:creationId xmlns:p14="http://schemas.microsoft.com/office/powerpoint/2010/main" val="4771064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Lst>
  <p:hf hdr="0" ft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0600" y="1172344"/>
            <a:ext cx="7772400" cy="1392560"/>
          </a:xfrm>
        </p:spPr>
        <p:txBody>
          <a:bodyPr anchor="t">
            <a:normAutofit/>
          </a:bodyPr>
          <a:lstStyle/>
          <a:p>
            <a:pPr lvl="0"/>
            <a:br>
              <a:rPr lang="en-US" altLang="ja-JP" sz="3200" dirty="0">
                <a:solidFill>
                  <a:schemeClr val="tx1"/>
                </a:solidFill>
                <a:latin typeface="ＭＳ Ｐゴシック" pitchFamily="50" charset="-128"/>
                <a:ea typeface="ＭＳ Ｐゴシック" pitchFamily="50" charset="-128"/>
              </a:rPr>
            </a:br>
            <a:r>
              <a:rPr lang="ja-JP" altLang="en-US" sz="3200" dirty="0">
                <a:solidFill>
                  <a:schemeClr val="tx1"/>
                </a:solidFill>
                <a:latin typeface="ＭＳ Ｐゴシック" pitchFamily="50" charset="-128"/>
                <a:ea typeface="ＭＳ Ｐゴシック" pitchFamily="50" charset="-128"/>
              </a:rPr>
              <a:t>～</a:t>
            </a:r>
            <a:r>
              <a:rPr lang="ja-JP" altLang="en-US" sz="3200" dirty="0">
                <a:latin typeface="ＭＳ Ｐゴシック" pitchFamily="50" charset="-128"/>
                <a:ea typeface="ＭＳ Ｐゴシック" pitchFamily="50" charset="-128"/>
              </a:rPr>
              <a:t>改正民法（債権法）の解説</a:t>
            </a:r>
            <a:r>
              <a:rPr lang="ja-JP" altLang="en-US" sz="3200" dirty="0">
                <a:solidFill>
                  <a:schemeClr val="tx1"/>
                </a:solidFill>
                <a:latin typeface="ＭＳ Ｐゴシック" pitchFamily="50" charset="-128"/>
                <a:ea typeface="ＭＳ Ｐゴシック" pitchFamily="50" charset="-128"/>
              </a:rPr>
              <a:t>～</a:t>
            </a:r>
            <a:endParaRPr kumimoji="1" lang="ja-JP" altLang="en-US" b="1" dirty="0">
              <a:solidFill>
                <a:schemeClr val="tx1"/>
              </a:solidFill>
              <a:latin typeface="ＭＳ Ｐゴシック" pitchFamily="50" charset="-128"/>
              <a:ea typeface="ＭＳ Ｐゴシック" pitchFamily="50" charset="-128"/>
            </a:endParaRPr>
          </a:p>
        </p:txBody>
      </p:sp>
      <p:sp>
        <p:nvSpPr>
          <p:cNvPr id="3" name="サブタイトル 2"/>
          <p:cNvSpPr>
            <a:spLocks noGrp="1"/>
          </p:cNvSpPr>
          <p:nvPr>
            <p:ph type="subTitle" idx="1"/>
          </p:nvPr>
        </p:nvSpPr>
        <p:spPr>
          <a:xfrm>
            <a:off x="683568" y="2420888"/>
            <a:ext cx="7632849" cy="3816424"/>
          </a:xfrm>
        </p:spPr>
        <p:txBody>
          <a:bodyPr>
            <a:normAutofit fontScale="77500" lnSpcReduction="20000"/>
          </a:bodyPr>
          <a:lstStyle/>
          <a:p>
            <a:pPr lvl="0" algn="l"/>
            <a:r>
              <a:rPr lang="ja-JP" altLang="en-US" sz="2800" kern="1200" dirty="0">
                <a:solidFill>
                  <a:schemeClr val="tx1"/>
                </a:solidFill>
                <a:latin typeface="ＭＳ Ｐゴシック" pitchFamily="50" charset="-128"/>
                <a:ea typeface="ＭＳ Ｐゴシック" pitchFamily="50" charset="-128"/>
                <a:cs typeface="+mj-cs"/>
              </a:rPr>
              <a:t>〒１６３－１３０６</a:t>
            </a:r>
            <a:endParaRPr lang="en-US" altLang="ja-JP" sz="2800" kern="1200" dirty="0">
              <a:solidFill>
                <a:schemeClr val="tx1"/>
              </a:solidFill>
              <a:latin typeface="ＭＳ Ｐゴシック" pitchFamily="50" charset="-128"/>
              <a:ea typeface="ＭＳ Ｐゴシック" pitchFamily="50" charset="-128"/>
              <a:cs typeface="+mj-cs"/>
            </a:endParaRPr>
          </a:p>
          <a:p>
            <a:pPr lvl="0" algn="l"/>
            <a:r>
              <a:rPr lang="ja-JP" altLang="en-US" sz="2800" kern="1200" dirty="0">
                <a:solidFill>
                  <a:schemeClr val="tx1"/>
                </a:solidFill>
                <a:latin typeface="ＭＳ Ｐゴシック" pitchFamily="50" charset="-128"/>
                <a:ea typeface="ＭＳ Ｐゴシック" pitchFamily="50" charset="-128"/>
                <a:cs typeface="+mj-cs"/>
              </a:rPr>
              <a:t>東京都新宿区西新宿６丁目５番１号</a:t>
            </a:r>
            <a:endParaRPr lang="en-US" altLang="ja-JP" sz="2800" kern="1200" dirty="0">
              <a:solidFill>
                <a:schemeClr val="tx1"/>
              </a:solidFill>
              <a:latin typeface="ＭＳ Ｐゴシック" pitchFamily="50" charset="-128"/>
              <a:ea typeface="ＭＳ Ｐゴシック" pitchFamily="50" charset="-128"/>
              <a:cs typeface="+mj-cs"/>
            </a:endParaRPr>
          </a:p>
          <a:p>
            <a:pPr lvl="0" algn="l"/>
            <a:r>
              <a:rPr lang="ja-JP" altLang="en-US" sz="2800" kern="1200" dirty="0">
                <a:solidFill>
                  <a:schemeClr val="tx1"/>
                </a:solidFill>
                <a:latin typeface="ＭＳ Ｐゴシック" pitchFamily="50" charset="-128"/>
                <a:ea typeface="ＭＳ Ｐゴシック" pitchFamily="50" charset="-128"/>
                <a:cs typeface="+mj-cs"/>
              </a:rPr>
              <a:t>新宿アイランドタワー６階</a:t>
            </a:r>
            <a:endParaRPr lang="en-US" altLang="ja-JP" sz="2800" kern="1200" dirty="0">
              <a:solidFill>
                <a:schemeClr val="tx1"/>
              </a:solidFill>
              <a:latin typeface="ＭＳ Ｐゴシック" pitchFamily="50" charset="-128"/>
              <a:ea typeface="ＭＳ Ｐゴシック" pitchFamily="50" charset="-128"/>
              <a:cs typeface="+mj-cs"/>
            </a:endParaRPr>
          </a:p>
          <a:p>
            <a:pPr lvl="0" algn="l"/>
            <a:r>
              <a:rPr lang="ja-JP" altLang="en-US" sz="2800" kern="1200" dirty="0">
                <a:solidFill>
                  <a:schemeClr val="tx1"/>
                </a:solidFill>
                <a:latin typeface="ＭＳ Ｐゴシック" pitchFamily="50" charset="-128"/>
                <a:ea typeface="ＭＳ Ｐゴシック" pitchFamily="50" charset="-128"/>
                <a:cs typeface="+mj-cs"/>
              </a:rPr>
              <a:t>アイランド新宿法律事務所</a:t>
            </a:r>
            <a:endParaRPr lang="en-US" altLang="ja-JP" sz="2800" kern="1200" dirty="0">
              <a:solidFill>
                <a:schemeClr val="tx1"/>
              </a:solidFill>
              <a:latin typeface="ＭＳ Ｐゴシック" pitchFamily="50" charset="-128"/>
              <a:ea typeface="ＭＳ Ｐゴシック" pitchFamily="50" charset="-128"/>
              <a:cs typeface="+mj-cs"/>
            </a:endParaRPr>
          </a:p>
          <a:p>
            <a:pPr lvl="0" algn="l"/>
            <a:r>
              <a:rPr lang="ja-JP" altLang="en-US" sz="2800" kern="1200" dirty="0">
                <a:solidFill>
                  <a:schemeClr val="tx1"/>
                </a:solidFill>
                <a:latin typeface="ＭＳ Ｐゴシック" pitchFamily="50" charset="-128"/>
                <a:ea typeface="ＭＳ Ｐゴシック" pitchFamily="50" charset="-128"/>
                <a:cs typeface="+mj-cs"/>
              </a:rPr>
              <a:t>弁護士　</a:t>
            </a:r>
            <a:r>
              <a:rPr lang="ja-JP" altLang="en-US" sz="2800" dirty="0">
                <a:solidFill>
                  <a:schemeClr val="tx1"/>
                </a:solidFill>
                <a:latin typeface="ＭＳ Ｐゴシック" panose="020B0600070205080204" pitchFamily="50" charset="-128"/>
                <a:ea typeface="ＭＳ Ｐゴシック" panose="020B0600070205080204" pitchFamily="50" charset="-128"/>
              </a:rPr>
              <a:t>村　松　宏　樹</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lvl="0" algn="l"/>
            <a:r>
              <a:rPr lang="ja-JP" altLang="en-US" sz="2800" dirty="0">
                <a:solidFill>
                  <a:schemeClr val="tx1"/>
                </a:solidFill>
                <a:latin typeface="ＭＳ Ｐゴシック" panose="020B0600070205080204" pitchFamily="50" charset="-128"/>
                <a:ea typeface="ＭＳ Ｐゴシック" panose="020B0600070205080204" pitchFamily="50" charset="-128"/>
              </a:rPr>
              <a:t>ＴＥＬ　０３－３３４０－５０８０</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lvl="0" algn="l"/>
            <a:r>
              <a:rPr lang="ja-JP" altLang="en-US" sz="2800" dirty="0">
                <a:solidFill>
                  <a:schemeClr val="tx1"/>
                </a:solidFill>
                <a:latin typeface="ＭＳ Ｐゴシック" panose="020B0600070205080204" pitchFamily="50" charset="-128"/>
                <a:ea typeface="ＭＳ Ｐゴシック" panose="020B0600070205080204" pitchFamily="50" charset="-128"/>
              </a:rPr>
              <a:t>ＦＡＸ　０３－３３４０－５０８１</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lvl="0" algn="l"/>
            <a:r>
              <a:rPr lang="en-US" altLang="ja-JP" sz="2800" dirty="0">
                <a:solidFill>
                  <a:schemeClr val="tx1"/>
                </a:solidFill>
                <a:latin typeface="ＭＳ Ｐゴシック" panose="020B0600070205080204" pitchFamily="50" charset="-128"/>
                <a:ea typeface="ＭＳ Ｐゴシック" panose="020B0600070205080204" pitchFamily="50" charset="-128"/>
              </a:rPr>
              <a:t>E-MAIL</a:t>
            </a: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en-US" altLang="ja-JP" sz="2800" cap="none" dirty="0">
                <a:solidFill>
                  <a:schemeClr val="tx1"/>
                </a:solidFill>
                <a:latin typeface="ＭＳ Ｐゴシック" panose="020B0600070205080204" pitchFamily="50" charset="-128"/>
                <a:ea typeface="ＭＳ Ｐゴシック" panose="020B0600070205080204" pitchFamily="50" charset="-128"/>
              </a:rPr>
              <a:t>h-muramatsu@i-land-lawoffice.com</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lvl="0" algn="l"/>
            <a:endParaRPr lang="en-US" altLang="ja-JP" sz="2800" dirty="0">
              <a:latin typeface="ＭＳ Ｐゴシック" panose="020B0600070205080204" pitchFamily="50" charset="-128"/>
              <a:ea typeface="ＭＳ Ｐゴシック" panose="020B0600070205080204" pitchFamily="50" charset="-128"/>
            </a:endParaRPr>
          </a:p>
          <a:p>
            <a:pPr lvl="0" algn="l"/>
            <a:endParaRPr lang="en-US" altLang="ja-JP" sz="2800" dirty="0">
              <a:latin typeface="ＭＳ Ｐゴシック" panose="020B0600070205080204" pitchFamily="50" charset="-128"/>
              <a:ea typeface="ＭＳ Ｐゴシック" panose="020B0600070205080204" pitchFamily="50" charset="-128"/>
            </a:endParaRPr>
          </a:p>
          <a:p>
            <a:pPr lvl="0" algn="l"/>
            <a:endParaRPr kumimoji="1" lang="ja-JP" altLang="ja-JP" sz="2800" kern="1200" dirty="0">
              <a:solidFill>
                <a:schemeClr val="tx1"/>
              </a:solidFill>
              <a:effectLst/>
              <a:latin typeface="ＭＳ Ｐゴシック" pitchFamily="50" charset="-128"/>
              <a:ea typeface="ＭＳ Ｐゴシック" pitchFamily="50" charset="-128"/>
              <a:cs typeface="+mj-cs"/>
            </a:endParaRPr>
          </a:p>
        </p:txBody>
      </p:sp>
    </p:spTree>
    <p:extLst>
      <p:ext uri="{BB962C8B-B14F-4D97-AF65-F5344CB8AC3E}">
        <p14:creationId xmlns:p14="http://schemas.microsoft.com/office/powerpoint/2010/main" val="46791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628800"/>
            <a:ext cx="7992887" cy="4248472"/>
          </a:xfrm>
        </p:spPr>
        <p:txBody>
          <a:bodyPr anchor="t">
            <a:normAutofit/>
          </a:bodyPr>
          <a:lstStyle/>
          <a:p>
            <a:pPr marL="0" indent="0" algn="ctr">
              <a:buNone/>
            </a:pPr>
            <a:r>
              <a:rPr kumimoji="1" lang="en-US" altLang="ja-JP" sz="2800" b="1" dirty="0">
                <a:latin typeface="UD Digi Kyokasho NK-B" panose="02020700000000000000" pitchFamily="18" charset="-128"/>
                <a:ea typeface="UD Digi Kyokasho NK-B" panose="02020700000000000000" pitchFamily="18" charset="-128"/>
              </a:rPr>
              <a:t>X</a:t>
            </a:r>
            <a:r>
              <a:rPr kumimoji="1" lang="ja-JP" altLang="en-US" sz="2800" b="1" dirty="0">
                <a:latin typeface="UD Digi Kyokasho NK-B" panose="02020700000000000000" pitchFamily="18" charset="-128"/>
                <a:ea typeface="UD Digi Kyokasho NK-B" panose="02020700000000000000" pitchFamily="18" charset="-128"/>
              </a:rPr>
              <a:t>社は、この代金１億円を裁判で取り返せる？</a:t>
            </a:r>
            <a:endParaRPr kumimoji="1" lang="en-US" altLang="ja-JP" sz="2800" b="1" dirty="0">
              <a:latin typeface="UD Digi Kyokasho NK-B" panose="02020700000000000000" pitchFamily="18" charset="-128"/>
              <a:ea typeface="UD Digi Kyokasho NK-B" panose="02020700000000000000" pitchFamily="18" charset="-128"/>
            </a:endParaRPr>
          </a:p>
          <a:p>
            <a:pPr marL="0" indent="0" algn="ctr">
              <a:buNone/>
            </a:pPr>
            <a:r>
              <a:rPr lang="ja-JP" altLang="en-US" sz="2800" b="1" dirty="0">
                <a:latin typeface="UD Digi Kyokasho NK-B" panose="02020700000000000000" pitchFamily="18" charset="-128"/>
                <a:ea typeface="UD Digi Kyokasho NK-B" panose="02020700000000000000" pitchFamily="18" charset="-128"/>
              </a:rPr>
              <a:t>⇓</a:t>
            </a:r>
            <a:endParaRPr kumimoji="1" lang="en-US" altLang="ja-JP" sz="2800" b="1" dirty="0">
              <a:latin typeface="UD Digi Kyokasho NK-B" panose="02020700000000000000" pitchFamily="18" charset="-128"/>
              <a:ea typeface="UD Digi Kyokasho NK-B" panose="02020700000000000000" pitchFamily="18" charset="-128"/>
            </a:endParaRPr>
          </a:p>
          <a:p>
            <a:pPr marL="0" indent="0">
              <a:buNone/>
            </a:pPr>
            <a:r>
              <a:rPr lang="ja-JP" altLang="en-US" sz="2800" b="1" dirty="0"/>
              <a:t>今の民法</a:t>
            </a:r>
            <a:endParaRPr lang="en-US" altLang="ja-JP" sz="2800" b="1" dirty="0"/>
          </a:p>
          <a:p>
            <a:pPr marL="0" indent="0">
              <a:buNone/>
            </a:pPr>
            <a:r>
              <a:rPr lang="ja-JP" altLang="en-US" sz="2800" b="1" dirty="0"/>
              <a:t>売掛金は２年で時効になる</a:t>
            </a:r>
            <a:endParaRPr lang="en-US" altLang="ja-JP" sz="2800" b="1" dirty="0"/>
          </a:p>
          <a:p>
            <a:pPr marL="0" indent="0">
              <a:buNone/>
            </a:pPr>
            <a:r>
              <a:rPr lang="ja-JP" altLang="en-US" sz="2800" b="1" dirty="0"/>
              <a:t>⇒法律上取り返せない</a:t>
            </a:r>
            <a:endParaRPr kumimoji="1" lang="ja-JP" altLang="en-US" sz="2800" b="1" dirty="0"/>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10</a:t>
            </a:fld>
            <a:endParaRPr kumimoji="1" lang="ja-JP" altLang="en-US" dirty="0"/>
          </a:p>
        </p:txBody>
      </p:sp>
    </p:spTree>
    <p:extLst>
      <p:ext uri="{BB962C8B-B14F-4D97-AF65-F5344CB8AC3E}">
        <p14:creationId xmlns:p14="http://schemas.microsoft.com/office/powerpoint/2010/main" val="340654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628800"/>
            <a:ext cx="7992887" cy="4248472"/>
          </a:xfrm>
        </p:spPr>
        <p:txBody>
          <a:bodyPr anchor="t">
            <a:normAutofit/>
          </a:bodyPr>
          <a:lstStyle/>
          <a:p>
            <a:pPr marL="0" indent="0" algn="ctr">
              <a:buNone/>
            </a:pPr>
            <a:r>
              <a:rPr kumimoji="1" lang="en-US" altLang="ja-JP" sz="2800" b="1" dirty="0">
                <a:latin typeface="UD Digi Kyokasho NK-B" panose="02020700000000000000" pitchFamily="18" charset="-128"/>
                <a:ea typeface="UD Digi Kyokasho NK-B" panose="02020700000000000000" pitchFamily="18" charset="-128"/>
              </a:rPr>
              <a:t>X</a:t>
            </a:r>
            <a:r>
              <a:rPr kumimoji="1" lang="ja-JP" altLang="en-US" sz="2800" b="1" dirty="0">
                <a:latin typeface="UD Digi Kyokasho NK-B" panose="02020700000000000000" pitchFamily="18" charset="-128"/>
                <a:ea typeface="UD Digi Kyokasho NK-B" panose="02020700000000000000" pitchFamily="18" charset="-128"/>
              </a:rPr>
              <a:t>社は、この代金１億円を裁判で取り返せる？</a:t>
            </a:r>
            <a:endParaRPr kumimoji="1" lang="en-US" altLang="ja-JP" sz="2800" b="1" dirty="0">
              <a:latin typeface="UD Digi Kyokasho NK-B" panose="02020700000000000000" pitchFamily="18" charset="-128"/>
              <a:ea typeface="UD Digi Kyokasho NK-B" panose="02020700000000000000" pitchFamily="18" charset="-128"/>
            </a:endParaRPr>
          </a:p>
          <a:p>
            <a:pPr marL="0" indent="0" algn="ctr">
              <a:buNone/>
            </a:pPr>
            <a:r>
              <a:rPr lang="ja-JP" altLang="en-US" sz="2800" b="1" dirty="0">
                <a:latin typeface="UD Digi Kyokasho NK-B" panose="02020700000000000000" pitchFamily="18" charset="-128"/>
                <a:ea typeface="UD Digi Kyokasho NK-B" panose="02020700000000000000" pitchFamily="18" charset="-128"/>
              </a:rPr>
              <a:t>⇓</a:t>
            </a:r>
            <a:endParaRPr kumimoji="1" lang="en-US" altLang="ja-JP" sz="2800" b="1" dirty="0">
              <a:latin typeface="UD Digi Kyokasho NK-B" panose="02020700000000000000" pitchFamily="18" charset="-128"/>
              <a:ea typeface="UD Digi Kyokasho NK-B" panose="02020700000000000000" pitchFamily="18" charset="-128"/>
            </a:endParaRPr>
          </a:p>
          <a:p>
            <a:pPr marL="0" indent="0">
              <a:buNone/>
            </a:pPr>
            <a:r>
              <a:rPr lang="ja-JP" altLang="en-US" sz="2800" b="1" dirty="0"/>
              <a:t>改正民法</a:t>
            </a:r>
            <a:endParaRPr lang="en-US" altLang="ja-JP" sz="2800" b="1" dirty="0"/>
          </a:p>
          <a:p>
            <a:pPr marL="0" indent="0">
              <a:buNone/>
            </a:pPr>
            <a:r>
              <a:rPr lang="ja-JP" altLang="en-US" sz="2800" b="1" dirty="0"/>
              <a:t>売掛金も時効は５年になる</a:t>
            </a:r>
            <a:endParaRPr lang="en-US" altLang="ja-JP" sz="2800" b="1" dirty="0"/>
          </a:p>
          <a:p>
            <a:pPr marL="0" indent="0">
              <a:buNone/>
            </a:pPr>
            <a:r>
              <a:rPr lang="ja-JP" altLang="en-US" sz="2800" b="1" dirty="0"/>
              <a:t>⇒法律上取り返せる</a:t>
            </a:r>
            <a:endParaRPr kumimoji="1" lang="ja-JP" altLang="en-US" sz="2800" b="1" dirty="0"/>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11</a:t>
            </a:fld>
            <a:endParaRPr kumimoji="1" lang="ja-JP" altLang="en-US" dirty="0"/>
          </a:p>
        </p:txBody>
      </p:sp>
    </p:spTree>
    <p:extLst>
      <p:ext uri="{BB962C8B-B14F-4D97-AF65-F5344CB8AC3E}">
        <p14:creationId xmlns:p14="http://schemas.microsoft.com/office/powerpoint/2010/main" val="258738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628800"/>
            <a:ext cx="7992887" cy="4968552"/>
          </a:xfrm>
        </p:spPr>
        <p:txBody>
          <a:bodyPr anchor="t">
            <a:normAutofit/>
          </a:bodyPr>
          <a:lstStyle/>
          <a:p>
            <a:pPr marL="0" indent="0">
              <a:buNone/>
            </a:pPr>
            <a:r>
              <a:rPr kumimoji="1" lang="ja-JP" altLang="en-US" sz="2800" b="1" dirty="0"/>
              <a:t>時効制度の見直し</a:t>
            </a:r>
            <a:endParaRPr kumimoji="1" lang="en-US" altLang="ja-JP" sz="2800" b="1" dirty="0"/>
          </a:p>
          <a:p>
            <a:pPr marL="0" indent="0">
              <a:buNone/>
            </a:pPr>
            <a:r>
              <a:rPr lang="ja-JP" altLang="en-US" sz="2800" b="1" dirty="0"/>
              <a:t>今の民法</a:t>
            </a:r>
            <a:endParaRPr lang="en-US" altLang="ja-JP" sz="2800" b="1" dirty="0"/>
          </a:p>
          <a:p>
            <a:pPr marL="0" indent="0">
              <a:buNone/>
            </a:pPr>
            <a:r>
              <a:rPr kumimoji="1" lang="ja-JP" altLang="en-US" sz="2800" b="1" dirty="0"/>
              <a:t>債権</a:t>
            </a:r>
            <a:r>
              <a:rPr lang="ja-JP" altLang="en-US" sz="2800" b="1" dirty="0"/>
              <a:t>の種類によって時効になるまでの期間が違う</a:t>
            </a:r>
            <a:endParaRPr lang="en-US" altLang="ja-JP" sz="2800" b="1" dirty="0"/>
          </a:p>
          <a:p>
            <a:pPr marL="0" indent="0">
              <a:buNone/>
            </a:pPr>
            <a:r>
              <a:rPr kumimoji="1" lang="ja-JP" altLang="en-US" sz="2800" b="1" dirty="0"/>
              <a:t>・売掛金は２年</a:t>
            </a:r>
            <a:endParaRPr kumimoji="1" lang="en-US" altLang="ja-JP" sz="2800" b="1" dirty="0"/>
          </a:p>
          <a:p>
            <a:pPr marL="0" indent="0">
              <a:buNone/>
            </a:pPr>
            <a:r>
              <a:rPr lang="ja-JP" altLang="en-US" sz="2800" b="1" dirty="0"/>
              <a:t>・請負代金は３年</a:t>
            </a:r>
            <a:endParaRPr lang="en-US" altLang="ja-JP" sz="2800" b="1" dirty="0"/>
          </a:p>
          <a:p>
            <a:pPr marL="0" indent="0">
              <a:buNone/>
            </a:pPr>
            <a:r>
              <a:rPr kumimoji="1" lang="ja-JP" altLang="en-US" sz="2800" b="1" dirty="0"/>
              <a:t>・銀行からの借入は５年</a:t>
            </a:r>
            <a:endParaRPr kumimoji="1" lang="en-US" altLang="ja-JP" sz="2800" b="1" dirty="0"/>
          </a:p>
          <a:p>
            <a:pPr marL="0" indent="0">
              <a:buNone/>
            </a:pPr>
            <a:r>
              <a:rPr lang="ja-JP" altLang="en-US" sz="2800" b="1" dirty="0"/>
              <a:t>・一般の人同士のお金の貸し借りは１０年</a:t>
            </a:r>
            <a:endParaRPr kumimoji="1" lang="ja-JP" altLang="en-US" sz="2800" b="1" dirty="0"/>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12</a:t>
            </a:fld>
            <a:endParaRPr kumimoji="1" lang="ja-JP" altLang="en-US" dirty="0"/>
          </a:p>
        </p:txBody>
      </p:sp>
    </p:spTree>
    <p:extLst>
      <p:ext uri="{BB962C8B-B14F-4D97-AF65-F5344CB8AC3E}">
        <p14:creationId xmlns:p14="http://schemas.microsoft.com/office/powerpoint/2010/main" val="54093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628800"/>
            <a:ext cx="7992887" cy="4968552"/>
          </a:xfrm>
        </p:spPr>
        <p:txBody>
          <a:bodyPr anchor="t">
            <a:normAutofit lnSpcReduction="10000"/>
          </a:bodyPr>
          <a:lstStyle/>
          <a:p>
            <a:pPr marL="0" indent="0">
              <a:buNone/>
            </a:pPr>
            <a:r>
              <a:rPr kumimoji="1" lang="ja-JP" altLang="en-US" sz="2800" b="1" dirty="0"/>
              <a:t>時効制度の見直し</a:t>
            </a:r>
            <a:endParaRPr kumimoji="1" lang="en-US" altLang="ja-JP" sz="2800" b="1" dirty="0"/>
          </a:p>
          <a:p>
            <a:pPr marL="0" indent="0">
              <a:buNone/>
            </a:pPr>
            <a:r>
              <a:rPr lang="ja-JP" altLang="en-US" sz="2800" b="1" dirty="0"/>
              <a:t>改正民法</a:t>
            </a:r>
            <a:endParaRPr lang="en-US" altLang="ja-JP" sz="2800" b="1" dirty="0"/>
          </a:p>
          <a:p>
            <a:pPr marL="0" indent="0">
              <a:buNone/>
            </a:pPr>
            <a:r>
              <a:rPr kumimoji="1" lang="ja-JP" altLang="en-US" sz="2800" b="1" dirty="0"/>
              <a:t>債権の種類を問わず、原則一律になった。</a:t>
            </a:r>
            <a:endParaRPr kumimoji="1" lang="en-US" altLang="ja-JP" sz="2800" b="1" dirty="0"/>
          </a:p>
          <a:p>
            <a:pPr marL="0" indent="0" algn="ctr">
              <a:buNone/>
            </a:pPr>
            <a:r>
              <a:rPr lang="ja-JP" altLang="en-US" sz="2800" b="1" dirty="0"/>
              <a:t>⇓</a:t>
            </a:r>
            <a:endParaRPr lang="en-US" altLang="ja-JP" sz="2800" b="1" dirty="0"/>
          </a:p>
          <a:p>
            <a:pPr marL="0" indent="0">
              <a:buNone/>
            </a:pPr>
            <a:r>
              <a:rPr lang="ja-JP" altLang="en-US" sz="2800" b="1" dirty="0"/>
              <a:t>①　</a:t>
            </a:r>
            <a:r>
              <a:rPr kumimoji="1" lang="ja-JP" altLang="en-US" sz="2800" b="1" dirty="0"/>
              <a:t>請求できると気づいた時から５年</a:t>
            </a:r>
            <a:endParaRPr kumimoji="1" lang="en-US" altLang="ja-JP" sz="2800" b="1" dirty="0"/>
          </a:p>
          <a:p>
            <a:pPr marL="0" indent="0">
              <a:buNone/>
            </a:pPr>
            <a:r>
              <a:rPr lang="ja-JP" altLang="en-US" sz="2800" b="1" dirty="0"/>
              <a:t>②　（気づいていなくても）請求できる時から１０年</a:t>
            </a:r>
            <a:endParaRPr lang="en-US" altLang="ja-JP" sz="2800" b="1" dirty="0"/>
          </a:p>
          <a:p>
            <a:pPr marL="0" indent="0" algn="ctr">
              <a:buNone/>
            </a:pPr>
            <a:r>
              <a:rPr kumimoji="1" lang="ja-JP" altLang="en-US" sz="2800" b="1" dirty="0"/>
              <a:t>⇓</a:t>
            </a:r>
            <a:endParaRPr kumimoji="1" lang="en-US" altLang="ja-JP" sz="2800" b="1" dirty="0"/>
          </a:p>
          <a:p>
            <a:pPr marL="0" indent="0" algn="ctr">
              <a:buNone/>
            </a:pPr>
            <a:r>
              <a:rPr lang="ja-JP" altLang="en-US" sz="2800" b="1" dirty="0">
                <a:solidFill>
                  <a:srgbClr val="FF0000"/>
                </a:solidFill>
              </a:rPr>
              <a:t>帳票類を保管しておこう</a:t>
            </a:r>
            <a:endParaRPr kumimoji="1" lang="ja-JP" altLang="en-US" sz="2800" b="1" dirty="0">
              <a:solidFill>
                <a:srgbClr val="FF0000"/>
              </a:solidFill>
            </a:endParaRPr>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13</a:t>
            </a:fld>
            <a:endParaRPr kumimoji="1" lang="ja-JP" altLang="en-US" dirty="0"/>
          </a:p>
        </p:txBody>
      </p:sp>
    </p:spTree>
    <p:extLst>
      <p:ext uri="{BB962C8B-B14F-4D97-AF65-F5344CB8AC3E}">
        <p14:creationId xmlns:p14="http://schemas.microsoft.com/office/powerpoint/2010/main" val="114034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268760"/>
            <a:ext cx="7992887" cy="5400600"/>
          </a:xfrm>
        </p:spPr>
        <p:txBody>
          <a:bodyPr anchor="t">
            <a:normAutofit/>
          </a:bodyPr>
          <a:lstStyle/>
          <a:p>
            <a:pPr marL="0" indent="0">
              <a:buNone/>
            </a:pPr>
            <a:r>
              <a:rPr kumimoji="1" lang="en-US" altLang="ja-JP" sz="3200" b="1" dirty="0">
                <a:latin typeface="UD デジタル 教科書体 NK-B" panose="02020700000000000000" pitchFamily="18" charset="-128"/>
                <a:ea typeface="UD デジタル 教科書体 NK-B" panose="02020700000000000000" pitchFamily="18" charset="-128"/>
              </a:rPr>
              <a:t>X</a:t>
            </a:r>
            <a:r>
              <a:rPr kumimoji="1" lang="ja-JP" altLang="en-US" sz="3200" b="1" dirty="0">
                <a:latin typeface="UD デジタル 教科書体 NK-B" panose="02020700000000000000" pitchFamily="18" charset="-128"/>
                <a:ea typeface="UD デジタル 教科書体 NK-B" panose="02020700000000000000" pitchFamily="18" charset="-128"/>
              </a:rPr>
              <a:t>社は、</a:t>
            </a:r>
            <a:r>
              <a:rPr kumimoji="1" lang="en-US" altLang="ja-JP" sz="3200" b="1" dirty="0">
                <a:latin typeface="UD デジタル 教科書体 NK-B" panose="02020700000000000000" pitchFamily="18" charset="-128"/>
                <a:ea typeface="UD デジタル 教科書体 NK-B" panose="02020700000000000000" pitchFamily="18" charset="-128"/>
              </a:rPr>
              <a:t>Y</a:t>
            </a:r>
            <a:r>
              <a:rPr kumimoji="1" lang="ja-JP" altLang="en-US" sz="3200" b="1" dirty="0">
                <a:latin typeface="UD デジタル 教科書体 NK-B" panose="02020700000000000000" pitchFamily="18" charset="-128"/>
                <a:ea typeface="UD デジタル 教科書体 NK-B" panose="02020700000000000000" pitchFamily="18" charset="-128"/>
              </a:rPr>
              <a:t>社に工作機械１０台を１億円で売却する契約を結んだ。</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200" b="1" dirty="0">
                <a:latin typeface="UD デジタル 教科書体 NK-B" panose="02020700000000000000" pitchFamily="18" charset="-128"/>
                <a:ea typeface="UD デジタル 教科書体 NK-B" panose="02020700000000000000" pitchFamily="18" charset="-128"/>
              </a:rPr>
              <a:t>ところが、引き渡し前に機械が津波で流されてなくなってしまった</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14</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2BFC5A3A-75E1-4A2F-8E8D-A9F1DBA50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325" y="3861048"/>
            <a:ext cx="1714500" cy="1354460"/>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240631A8-D23D-4D6A-9A24-0DC5F1DAE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861048"/>
            <a:ext cx="1368152" cy="1282452"/>
          </a:xfrm>
          <a:prstGeom prst="rect">
            <a:avLst/>
          </a:prstGeom>
        </p:spPr>
      </p:pic>
      <p:pic>
        <p:nvPicPr>
          <p:cNvPr id="10" name="図 9">
            <a:extLst>
              <a:ext uri="{FF2B5EF4-FFF2-40B4-BE49-F238E27FC236}">
                <a16:creationId xmlns:a16="http://schemas.microsoft.com/office/drawing/2014/main" id="{F8563E9F-BC5C-4AA7-BBA9-CDF7F6FEC5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615" y="4954860"/>
            <a:ext cx="1714500" cy="1714500"/>
          </a:xfrm>
          <a:prstGeom prst="rect">
            <a:avLst/>
          </a:prstGeom>
        </p:spPr>
      </p:pic>
      <p:sp>
        <p:nvSpPr>
          <p:cNvPr id="12" name="矢印: 右 11">
            <a:extLst>
              <a:ext uri="{FF2B5EF4-FFF2-40B4-BE49-F238E27FC236}">
                <a16:creationId xmlns:a16="http://schemas.microsoft.com/office/drawing/2014/main" id="{EED3305B-091C-49CE-AEA2-B0A0499A0C12}"/>
              </a:ext>
            </a:extLst>
          </p:cNvPr>
          <p:cNvSpPr/>
          <p:nvPr/>
        </p:nvSpPr>
        <p:spPr>
          <a:xfrm>
            <a:off x="3707904" y="3933056"/>
            <a:ext cx="149921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328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628800"/>
            <a:ext cx="7992887" cy="4248472"/>
          </a:xfrm>
        </p:spPr>
        <p:txBody>
          <a:bodyPr anchor="t">
            <a:normAutofit/>
          </a:bodyPr>
          <a:lstStyle/>
          <a:p>
            <a:pPr marL="0" indent="0" algn="ctr">
              <a:buNone/>
            </a:pPr>
            <a:r>
              <a:rPr kumimoji="1" lang="en-US" altLang="ja-JP" sz="2800" b="1" dirty="0">
                <a:latin typeface="UD Digi Kyokasho NK-B" panose="02020700000000000000" pitchFamily="18" charset="-128"/>
                <a:ea typeface="UD Digi Kyokasho NK-B" panose="02020700000000000000" pitchFamily="18" charset="-128"/>
              </a:rPr>
              <a:t>Y</a:t>
            </a:r>
            <a:r>
              <a:rPr kumimoji="1" lang="ja-JP" altLang="en-US" sz="2800" b="1" dirty="0">
                <a:latin typeface="UD Digi Kyokasho NK-B" panose="02020700000000000000" pitchFamily="18" charset="-128"/>
                <a:ea typeface="UD Digi Kyokasho NK-B" panose="02020700000000000000" pitchFamily="18" charset="-128"/>
              </a:rPr>
              <a:t>社は</a:t>
            </a:r>
            <a:r>
              <a:rPr kumimoji="1" lang="en-US" altLang="ja-JP" sz="2800" b="1" dirty="0">
                <a:latin typeface="UD Digi Kyokasho NK-B" panose="02020700000000000000" pitchFamily="18" charset="-128"/>
                <a:ea typeface="UD Digi Kyokasho NK-B" panose="02020700000000000000" pitchFamily="18" charset="-128"/>
              </a:rPr>
              <a:t>X</a:t>
            </a:r>
            <a:r>
              <a:rPr kumimoji="1" lang="ja-JP" altLang="en-US" sz="2800" b="1" dirty="0">
                <a:latin typeface="UD Digi Kyokasho NK-B" panose="02020700000000000000" pitchFamily="18" charset="-128"/>
                <a:ea typeface="UD Digi Kyokasho NK-B" panose="02020700000000000000" pitchFamily="18" charset="-128"/>
              </a:rPr>
              <a:t>社に代金を払わないといけない？</a:t>
            </a:r>
            <a:endParaRPr kumimoji="1" lang="en-US" altLang="ja-JP" sz="2800" b="1" dirty="0">
              <a:latin typeface="UD Digi Kyokasho NK-B" panose="02020700000000000000" pitchFamily="18" charset="-128"/>
              <a:ea typeface="UD Digi Kyokasho NK-B" panose="02020700000000000000" pitchFamily="18" charset="-128"/>
            </a:endParaRPr>
          </a:p>
          <a:p>
            <a:pPr marL="0" indent="0" algn="ctr">
              <a:buNone/>
            </a:pPr>
            <a:r>
              <a:rPr lang="ja-JP" altLang="en-US" sz="2800" b="1" dirty="0">
                <a:latin typeface="UD Digi Kyokasho NK-B" panose="02020700000000000000" pitchFamily="18" charset="-128"/>
                <a:ea typeface="UD Digi Kyokasho NK-B" panose="02020700000000000000" pitchFamily="18" charset="-128"/>
              </a:rPr>
              <a:t>⇓</a:t>
            </a:r>
            <a:endParaRPr kumimoji="1" lang="en-US" altLang="ja-JP" sz="2800" b="1" dirty="0">
              <a:latin typeface="UD Digi Kyokasho NK-B" panose="02020700000000000000" pitchFamily="18" charset="-128"/>
              <a:ea typeface="UD Digi Kyokasho NK-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今の民法</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契約書に定めがなければ、代金を支払わなければならない。</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ja-JP" altLang="en-US" sz="2800" b="1" dirty="0"/>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15</a:t>
            </a:fld>
            <a:endParaRPr kumimoji="1" lang="ja-JP" altLang="en-US" dirty="0"/>
          </a:p>
        </p:txBody>
      </p:sp>
    </p:spTree>
    <p:extLst>
      <p:ext uri="{BB962C8B-B14F-4D97-AF65-F5344CB8AC3E}">
        <p14:creationId xmlns:p14="http://schemas.microsoft.com/office/powerpoint/2010/main" val="10886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628800"/>
            <a:ext cx="7992887" cy="4248472"/>
          </a:xfrm>
        </p:spPr>
        <p:txBody>
          <a:bodyPr anchor="t">
            <a:normAutofit/>
          </a:bodyPr>
          <a:lstStyle/>
          <a:p>
            <a:pPr marL="0" indent="0" algn="ctr">
              <a:buNone/>
            </a:pPr>
            <a:r>
              <a:rPr kumimoji="1" lang="en-US" altLang="ja-JP" sz="2800" b="1" dirty="0">
                <a:latin typeface="UD Digi Kyokasho NK-B" panose="02020700000000000000" pitchFamily="18" charset="-128"/>
                <a:ea typeface="UD Digi Kyokasho NK-B" panose="02020700000000000000" pitchFamily="18" charset="-128"/>
              </a:rPr>
              <a:t>Y</a:t>
            </a:r>
            <a:r>
              <a:rPr kumimoji="1" lang="ja-JP" altLang="en-US" sz="2800" b="1" dirty="0">
                <a:latin typeface="UD Digi Kyokasho NK-B" panose="02020700000000000000" pitchFamily="18" charset="-128"/>
                <a:ea typeface="UD Digi Kyokasho NK-B" panose="02020700000000000000" pitchFamily="18" charset="-128"/>
              </a:rPr>
              <a:t>社は</a:t>
            </a:r>
            <a:r>
              <a:rPr kumimoji="1" lang="en-US" altLang="ja-JP" sz="2800" b="1" dirty="0">
                <a:latin typeface="UD Digi Kyokasho NK-B" panose="02020700000000000000" pitchFamily="18" charset="-128"/>
                <a:ea typeface="UD Digi Kyokasho NK-B" panose="02020700000000000000" pitchFamily="18" charset="-128"/>
              </a:rPr>
              <a:t>X</a:t>
            </a:r>
            <a:r>
              <a:rPr kumimoji="1" lang="ja-JP" altLang="en-US" sz="2800" b="1" dirty="0">
                <a:latin typeface="UD Digi Kyokasho NK-B" panose="02020700000000000000" pitchFamily="18" charset="-128"/>
                <a:ea typeface="UD Digi Kyokasho NK-B" panose="02020700000000000000" pitchFamily="18" charset="-128"/>
              </a:rPr>
              <a:t>社に代金を払わないといけない？</a:t>
            </a:r>
            <a:endParaRPr kumimoji="1" lang="en-US" altLang="ja-JP" sz="2800" b="1" dirty="0">
              <a:latin typeface="UD Digi Kyokasho NK-B" panose="02020700000000000000" pitchFamily="18" charset="-128"/>
              <a:ea typeface="UD Digi Kyokasho NK-B" panose="02020700000000000000" pitchFamily="18" charset="-128"/>
            </a:endParaRPr>
          </a:p>
          <a:p>
            <a:pPr marL="0" indent="0" algn="ctr">
              <a:buNone/>
            </a:pPr>
            <a:r>
              <a:rPr lang="ja-JP" altLang="en-US" sz="2800" b="1" dirty="0">
                <a:latin typeface="UD Digi Kyokasho NK-B" panose="02020700000000000000" pitchFamily="18" charset="-128"/>
                <a:ea typeface="UD Digi Kyokasho NK-B" panose="02020700000000000000" pitchFamily="18" charset="-128"/>
              </a:rPr>
              <a:t>⇓</a:t>
            </a:r>
            <a:endParaRPr kumimoji="1" lang="en-US" altLang="ja-JP" sz="2800" b="1" dirty="0">
              <a:latin typeface="UD Digi Kyokasho NK-B" panose="02020700000000000000" pitchFamily="18" charset="-128"/>
              <a:ea typeface="UD Digi Kyokasho NK-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改正民法</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契約書に定めがなければ、代金を支払わなくてよい。</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ja-JP" altLang="en-US" sz="2800" b="1" dirty="0"/>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16</a:t>
            </a:fld>
            <a:endParaRPr kumimoji="1" lang="ja-JP" altLang="en-US" dirty="0"/>
          </a:p>
        </p:txBody>
      </p:sp>
    </p:spTree>
    <p:extLst>
      <p:ext uri="{BB962C8B-B14F-4D97-AF65-F5344CB8AC3E}">
        <p14:creationId xmlns:p14="http://schemas.microsoft.com/office/powerpoint/2010/main" val="317399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268760"/>
            <a:ext cx="7992887" cy="5400600"/>
          </a:xfrm>
        </p:spPr>
        <p:txBody>
          <a:bodyPr anchor="t">
            <a:normAutofit/>
          </a:bodyPr>
          <a:lstStyle/>
          <a:p>
            <a:pPr marL="0" indent="0">
              <a:buNone/>
            </a:pPr>
            <a:r>
              <a:rPr kumimoji="1" lang="en-US" altLang="ja-JP" sz="3200" b="1" dirty="0">
                <a:latin typeface="UD デジタル 教科書体 NK-B" panose="02020700000000000000" pitchFamily="18" charset="-128"/>
                <a:ea typeface="UD デジタル 教科書体 NK-B" panose="02020700000000000000" pitchFamily="18" charset="-128"/>
              </a:rPr>
              <a:t>X</a:t>
            </a:r>
            <a:r>
              <a:rPr kumimoji="1" lang="ja-JP" altLang="en-US" sz="3200" b="1" dirty="0">
                <a:latin typeface="UD デジタル 教科書体 NK-B" panose="02020700000000000000" pitchFamily="18" charset="-128"/>
                <a:ea typeface="UD デジタル 教科書体 NK-B" panose="02020700000000000000" pitchFamily="18" charset="-128"/>
              </a:rPr>
              <a:t>社は、</a:t>
            </a:r>
            <a:r>
              <a:rPr kumimoji="1" lang="en-US" altLang="ja-JP" sz="3200" b="1" dirty="0">
                <a:latin typeface="UD デジタル 教科書体 NK-B" panose="02020700000000000000" pitchFamily="18" charset="-128"/>
                <a:ea typeface="UD デジタル 教科書体 NK-B" panose="02020700000000000000" pitchFamily="18" charset="-128"/>
              </a:rPr>
              <a:t>Y</a:t>
            </a:r>
            <a:r>
              <a:rPr kumimoji="1" lang="ja-JP" altLang="en-US" sz="3200" b="1" dirty="0">
                <a:latin typeface="UD デジタル 教科書体 NK-B" panose="02020700000000000000" pitchFamily="18" charset="-128"/>
                <a:ea typeface="UD デジタル 教科書体 NK-B" panose="02020700000000000000" pitchFamily="18" charset="-128"/>
              </a:rPr>
              <a:t>社に工作機械１０台を１億円で売却する契約を結んだ。</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3200" b="1" dirty="0">
                <a:latin typeface="UD デジタル 教科書体 NK-B" panose="02020700000000000000" pitchFamily="18" charset="-128"/>
                <a:ea typeface="UD デジタル 教科書体 NK-B" panose="02020700000000000000" pitchFamily="18" charset="-128"/>
              </a:rPr>
              <a:t>ところが、機械に不具合が判明した</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17</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2BFC5A3A-75E1-4A2F-8E8D-A9F1DBA50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325" y="3861048"/>
            <a:ext cx="1714500" cy="1354460"/>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240631A8-D23D-4D6A-9A24-0DC5F1DAE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861048"/>
            <a:ext cx="1368152" cy="1282452"/>
          </a:xfrm>
          <a:prstGeom prst="rect">
            <a:avLst/>
          </a:prstGeom>
        </p:spPr>
      </p:pic>
      <p:pic>
        <p:nvPicPr>
          <p:cNvPr id="10" name="図 9">
            <a:extLst>
              <a:ext uri="{FF2B5EF4-FFF2-40B4-BE49-F238E27FC236}">
                <a16:creationId xmlns:a16="http://schemas.microsoft.com/office/drawing/2014/main" id="{F8563E9F-BC5C-4AA7-BBA9-CDF7F6FEC5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615" y="4954860"/>
            <a:ext cx="1714500" cy="1714500"/>
          </a:xfrm>
          <a:prstGeom prst="rect">
            <a:avLst/>
          </a:prstGeom>
        </p:spPr>
      </p:pic>
      <p:sp>
        <p:nvSpPr>
          <p:cNvPr id="12" name="矢印: 右 11">
            <a:extLst>
              <a:ext uri="{FF2B5EF4-FFF2-40B4-BE49-F238E27FC236}">
                <a16:creationId xmlns:a16="http://schemas.microsoft.com/office/drawing/2014/main" id="{EED3305B-091C-49CE-AEA2-B0A0499A0C12}"/>
              </a:ext>
            </a:extLst>
          </p:cNvPr>
          <p:cNvSpPr/>
          <p:nvPr/>
        </p:nvSpPr>
        <p:spPr>
          <a:xfrm>
            <a:off x="3707904" y="3933056"/>
            <a:ext cx="149921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070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628800"/>
            <a:ext cx="7992887" cy="4752528"/>
          </a:xfrm>
        </p:spPr>
        <p:txBody>
          <a:bodyPr anchor="t">
            <a:normAutofit/>
          </a:bodyPr>
          <a:lstStyle/>
          <a:p>
            <a:pPr marL="0" indent="0">
              <a:buNone/>
            </a:pPr>
            <a:r>
              <a:rPr kumimoji="1" lang="ja-JP" altLang="en-US" sz="2800" b="1" dirty="0">
                <a:latin typeface="UD デジタル 教科書体 NP-B" panose="02020700000000000000" pitchFamily="18" charset="-128"/>
                <a:ea typeface="UD デジタル 教科書体 NP-B" panose="02020700000000000000" pitchFamily="18" charset="-128"/>
              </a:rPr>
              <a:t>今の民法</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800" b="1" dirty="0">
                <a:latin typeface="UD デジタル 教科書体 NP-B" panose="02020700000000000000" pitchFamily="18" charset="-128"/>
                <a:ea typeface="UD デジタル 教科書体 NP-B" panose="02020700000000000000" pitchFamily="18" charset="-128"/>
              </a:rPr>
              <a:t>瑕疵担保責任</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800" b="1" dirty="0">
                <a:latin typeface="UD デジタル 教科書体 NP-B" panose="02020700000000000000" pitchFamily="18" charset="-128"/>
                <a:ea typeface="UD デジタル 教科書体 NP-B" panose="02020700000000000000" pitchFamily="18" charset="-128"/>
              </a:rPr>
              <a:t>改正民法</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契約不適合責任</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lgn="ctr">
              <a:buNone/>
            </a:pP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lgn="ctr">
              <a:buNone/>
            </a:pPr>
            <a:endParaRPr kumimoji="1"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18</a:t>
            </a:fld>
            <a:endParaRPr kumimoji="1" lang="ja-JP" altLang="en-US" dirty="0"/>
          </a:p>
        </p:txBody>
      </p:sp>
    </p:spTree>
    <p:extLst>
      <p:ext uri="{BB962C8B-B14F-4D97-AF65-F5344CB8AC3E}">
        <p14:creationId xmlns:p14="http://schemas.microsoft.com/office/powerpoint/2010/main" val="97417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683568" y="1628800"/>
            <a:ext cx="8064895" cy="4968552"/>
          </a:xfrm>
        </p:spPr>
        <p:txBody>
          <a:bodyPr anchor="t">
            <a:normAutofit/>
          </a:bodyPr>
          <a:lstStyle/>
          <a:p>
            <a:pPr marL="0" indent="0">
              <a:buNone/>
            </a:pPr>
            <a:r>
              <a:rPr kumimoji="1" lang="ja-JP" altLang="en-US" sz="2800" b="1" dirty="0">
                <a:latin typeface="UD デジタル 教科書体 NP-B" panose="02020700000000000000" pitchFamily="18" charset="-128"/>
                <a:ea typeface="UD デジタル 教科書体 NP-B" panose="02020700000000000000" pitchFamily="18" charset="-128"/>
              </a:rPr>
              <a:t>会社間の物品の売買では、買主が受け取った物の検査を行い、合否を判定することが大半</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lgn="ctr">
              <a:buNone/>
            </a:pPr>
            <a:r>
              <a:rPr lang="ja-JP" altLang="en-US" sz="2800" b="1" dirty="0">
                <a:latin typeface="UD デジタル 教科書体 NP-B" panose="02020700000000000000" pitchFamily="18" charset="-128"/>
                <a:ea typeface="UD デジタル 教科書体 NP-B" panose="02020700000000000000" pitchFamily="18" charset="-128"/>
              </a:rPr>
              <a:t>⇓</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lgn="ctr">
              <a:buNone/>
            </a:pPr>
            <a:r>
              <a:rPr kumimoji="1" lang="ja-JP" altLang="en-US" sz="2800" b="1" dirty="0">
                <a:latin typeface="UD デジタル 教科書体 NP-B" panose="02020700000000000000" pitchFamily="18" charset="-128"/>
                <a:ea typeface="UD デジタル 教科書体 NP-B" panose="02020700000000000000" pitchFamily="18" charset="-128"/>
              </a:rPr>
              <a:t>改正を問わず原則として商法が適用される</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lgn="ctr">
              <a:buNone/>
            </a:pPr>
            <a:r>
              <a:rPr lang="ja-JP" altLang="en-US" sz="2800" b="1" dirty="0">
                <a:latin typeface="UD デジタル 教科書体 NP-B" panose="02020700000000000000" pitchFamily="18" charset="-128"/>
                <a:ea typeface="UD デジタル 教科書体 NP-B" panose="02020700000000000000" pitchFamily="18" charset="-128"/>
              </a:rPr>
              <a:t>⇓</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800" b="1" dirty="0">
                <a:latin typeface="UD デジタル 教科書体 NP-B" panose="02020700000000000000" pitchFamily="18" charset="-128"/>
                <a:ea typeface="UD デジタル 教科書体 NP-B" panose="02020700000000000000" pitchFamily="18" charset="-128"/>
              </a:rPr>
              <a:t>商法では、買主は検査で不具合があった場合は直ちに通知しないと責任追及できないとしている</a:t>
            </a:r>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19</a:t>
            </a:fld>
            <a:endParaRPr kumimoji="1" lang="ja-JP" altLang="en-US" dirty="0"/>
          </a:p>
        </p:txBody>
      </p:sp>
    </p:spTree>
    <p:extLst>
      <p:ext uri="{BB962C8B-B14F-4D97-AF65-F5344CB8AC3E}">
        <p14:creationId xmlns:p14="http://schemas.microsoft.com/office/powerpoint/2010/main" val="49991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5" y="457201"/>
            <a:ext cx="7859216" cy="1243607"/>
          </a:xfrm>
        </p:spPr>
        <p:txBody>
          <a:bodyPr/>
          <a:lstStyle/>
          <a:p>
            <a:pPr lvl="0" algn="l"/>
            <a:r>
              <a:rPr kumimoji="1" lang="ja-JP" altLang="ja-JP" sz="3600" b="1" kern="1200" dirty="0">
                <a:solidFill>
                  <a:schemeClr val="tx1"/>
                </a:solidFill>
                <a:effectLst/>
                <a:latin typeface="ＭＳ Ｐゴシック" pitchFamily="50" charset="-128"/>
                <a:ea typeface="ＭＳ Ｐゴシック" pitchFamily="50" charset="-128"/>
              </a:rPr>
              <a:t>１</a:t>
            </a:r>
            <a:r>
              <a:rPr kumimoji="1" lang="ja-JP" altLang="en-US" sz="3600" b="1" kern="1200" dirty="0">
                <a:solidFill>
                  <a:schemeClr val="tx1"/>
                </a:solidFill>
                <a:effectLst/>
                <a:latin typeface="ＭＳ Ｐゴシック" pitchFamily="50" charset="-128"/>
                <a:ea typeface="ＭＳ Ｐゴシック" pitchFamily="50" charset="-128"/>
              </a:rPr>
              <a:t>　本日の構成</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84784"/>
            <a:ext cx="8127382" cy="4988513"/>
          </a:xfrm>
        </p:spPr>
        <p:txBody>
          <a:bodyPr>
            <a:normAutofit fontScale="85000" lnSpcReduction="20000"/>
          </a:bodyPr>
          <a:lstStyle/>
          <a:p>
            <a:pPr marL="0" lvl="0" indent="0">
              <a:buNone/>
            </a:pPr>
            <a:endParaRPr lang="en-US" altLang="ja-JP" sz="2800" kern="1200" dirty="0">
              <a:latin typeface="ＭＳ Ｐゴシック" pitchFamily="50" charset="-128"/>
              <a:ea typeface="ＭＳ Ｐゴシック" pitchFamily="50" charset="-128"/>
              <a:cs typeface="+mj-cs"/>
            </a:endParaRPr>
          </a:p>
          <a:p>
            <a:pPr marL="0" lvl="0" indent="0">
              <a:buNone/>
            </a:pPr>
            <a:r>
              <a:rPr lang="ja-JP" altLang="en-US" sz="2800" kern="1200" dirty="0">
                <a:latin typeface="ＭＳ Ｐゴシック" pitchFamily="50" charset="-128"/>
                <a:ea typeface="ＭＳ Ｐゴシック" pitchFamily="50" charset="-128"/>
                <a:cs typeface="+mj-cs"/>
              </a:rPr>
              <a:t>１　オープニング</a:t>
            </a:r>
            <a:endParaRPr lang="en-US" altLang="ja-JP" sz="2800" dirty="0">
              <a:latin typeface="ＭＳ Ｐゴシック" pitchFamily="50" charset="-128"/>
              <a:ea typeface="ＭＳ Ｐゴシック" pitchFamily="50" charset="-128"/>
              <a:cs typeface="+mj-cs"/>
            </a:endParaRPr>
          </a:p>
          <a:p>
            <a:pPr marL="0" lvl="0" indent="0">
              <a:buNone/>
            </a:pPr>
            <a:endParaRPr kumimoji="1" lang="en-US" altLang="ja-JP" sz="2800" kern="1200" dirty="0">
              <a:solidFill>
                <a:schemeClr val="tx1"/>
              </a:solidFill>
              <a:effectLst/>
              <a:latin typeface="ＭＳ Ｐゴシック" pitchFamily="50" charset="-128"/>
              <a:ea typeface="ＭＳ Ｐゴシック" pitchFamily="50" charset="-128"/>
              <a:cs typeface="+mj-cs"/>
            </a:endParaRPr>
          </a:p>
          <a:p>
            <a:pPr marL="0" lvl="0" indent="0">
              <a:buNone/>
            </a:pPr>
            <a:r>
              <a:rPr lang="ja-JP" altLang="en-US" sz="2800" dirty="0">
                <a:latin typeface="ＭＳ Ｐゴシック" pitchFamily="50" charset="-128"/>
                <a:ea typeface="ＭＳ Ｐゴシック" pitchFamily="50" charset="-128"/>
                <a:cs typeface="+mj-cs"/>
              </a:rPr>
              <a:t>２</a:t>
            </a:r>
            <a:r>
              <a:rPr kumimoji="1" lang="ja-JP" altLang="en-US" sz="2800" kern="1200" dirty="0">
                <a:solidFill>
                  <a:schemeClr val="tx1"/>
                </a:solidFill>
                <a:effectLst/>
                <a:latin typeface="ＭＳ Ｐゴシック" pitchFamily="50" charset="-128"/>
                <a:ea typeface="ＭＳ Ｐゴシック" pitchFamily="50" charset="-128"/>
                <a:cs typeface="+mj-cs"/>
              </a:rPr>
              <a:t>　事例①</a:t>
            </a:r>
            <a:endParaRPr kumimoji="1" lang="en-US" altLang="ja-JP" sz="2800" kern="1200" dirty="0">
              <a:solidFill>
                <a:schemeClr val="tx1"/>
              </a:solidFill>
              <a:effectLst/>
              <a:latin typeface="ＭＳ Ｐゴシック" pitchFamily="50" charset="-128"/>
              <a:ea typeface="ＭＳ Ｐゴシック" pitchFamily="50" charset="-128"/>
              <a:cs typeface="+mj-cs"/>
            </a:endParaRPr>
          </a:p>
          <a:p>
            <a:pPr marL="0" lvl="0" indent="0">
              <a:buNone/>
            </a:pPr>
            <a:endParaRPr lang="en-US" altLang="ja-JP" sz="2800" dirty="0">
              <a:latin typeface="ＭＳ Ｐゴシック" pitchFamily="50" charset="-128"/>
              <a:ea typeface="ＭＳ Ｐゴシック" pitchFamily="50" charset="-128"/>
              <a:cs typeface="+mj-cs"/>
            </a:endParaRPr>
          </a:p>
          <a:p>
            <a:pPr marL="0" lvl="0" indent="0">
              <a:buNone/>
            </a:pPr>
            <a:r>
              <a:rPr kumimoji="1" lang="ja-JP" altLang="en-US" sz="2800" kern="1200" dirty="0">
                <a:solidFill>
                  <a:schemeClr val="tx1"/>
                </a:solidFill>
                <a:effectLst/>
                <a:latin typeface="ＭＳ Ｐゴシック" pitchFamily="50" charset="-128"/>
                <a:ea typeface="ＭＳ Ｐゴシック" pitchFamily="50" charset="-128"/>
                <a:cs typeface="+mj-cs"/>
              </a:rPr>
              <a:t>３　事例②</a:t>
            </a:r>
            <a:endParaRPr kumimoji="1" lang="en-US" altLang="ja-JP" sz="2800" kern="1200" dirty="0">
              <a:solidFill>
                <a:schemeClr val="tx1"/>
              </a:solidFill>
              <a:effectLst/>
              <a:latin typeface="ＭＳ Ｐゴシック" pitchFamily="50" charset="-128"/>
              <a:ea typeface="ＭＳ Ｐゴシック" pitchFamily="50" charset="-128"/>
              <a:cs typeface="+mj-cs"/>
            </a:endParaRPr>
          </a:p>
          <a:p>
            <a:pPr marL="0" lvl="0" indent="0">
              <a:buNone/>
            </a:pPr>
            <a:endParaRPr lang="en-US" altLang="ja-JP" sz="2800" dirty="0">
              <a:latin typeface="ＭＳ Ｐゴシック" pitchFamily="50" charset="-128"/>
              <a:ea typeface="ＭＳ Ｐゴシック" pitchFamily="50" charset="-128"/>
              <a:cs typeface="+mj-cs"/>
            </a:endParaRPr>
          </a:p>
          <a:p>
            <a:pPr marL="0" lvl="0" indent="0">
              <a:buNone/>
            </a:pPr>
            <a:r>
              <a:rPr kumimoji="1" lang="ja-JP" altLang="en-US" sz="2800" kern="1200" dirty="0">
                <a:solidFill>
                  <a:schemeClr val="tx1"/>
                </a:solidFill>
                <a:effectLst/>
                <a:latin typeface="ＭＳ Ｐゴシック" pitchFamily="50" charset="-128"/>
                <a:ea typeface="ＭＳ Ｐゴシック" pitchFamily="50" charset="-128"/>
                <a:cs typeface="+mj-cs"/>
              </a:rPr>
              <a:t>４　</a:t>
            </a:r>
            <a:r>
              <a:rPr lang="ja-JP" altLang="en-US" sz="2800" dirty="0">
                <a:latin typeface="ＭＳ Ｐゴシック" pitchFamily="50" charset="-128"/>
                <a:ea typeface="ＭＳ Ｐゴシック" pitchFamily="50" charset="-128"/>
                <a:cs typeface="+mj-cs"/>
              </a:rPr>
              <a:t>事例③</a:t>
            </a:r>
            <a:endParaRPr lang="en-US" altLang="ja-JP" sz="2800" dirty="0">
              <a:latin typeface="ＭＳ Ｐゴシック" pitchFamily="50" charset="-128"/>
              <a:ea typeface="ＭＳ Ｐゴシック" pitchFamily="50" charset="-128"/>
              <a:cs typeface="+mj-cs"/>
            </a:endParaRPr>
          </a:p>
          <a:p>
            <a:pPr marL="0" lvl="0" indent="0">
              <a:buNone/>
            </a:pPr>
            <a:endParaRPr kumimoji="1" lang="en-US" altLang="ja-JP" sz="2800" kern="1200" dirty="0">
              <a:solidFill>
                <a:schemeClr val="tx1"/>
              </a:solidFill>
              <a:effectLst/>
              <a:latin typeface="ＭＳ Ｐゴシック" pitchFamily="50" charset="-128"/>
              <a:ea typeface="ＭＳ Ｐゴシック" pitchFamily="50" charset="-128"/>
              <a:cs typeface="+mj-cs"/>
            </a:endParaRPr>
          </a:p>
          <a:p>
            <a:pPr marL="0" lvl="0" indent="0">
              <a:buNone/>
            </a:pPr>
            <a:r>
              <a:rPr lang="ja-JP" altLang="en-US" sz="2800" dirty="0">
                <a:latin typeface="ＭＳ Ｐゴシック" pitchFamily="50" charset="-128"/>
                <a:ea typeface="ＭＳ Ｐゴシック" pitchFamily="50" charset="-128"/>
                <a:cs typeface="+mj-cs"/>
              </a:rPr>
              <a:t>５　まとめ</a:t>
            </a:r>
            <a:endParaRPr kumimoji="1" lang="en-US" altLang="ja-JP" sz="2800" kern="1200" dirty="0">
              <a:solidFill>
                <a:schemeClr val="tx1"/>
              </a:solidFill>
              <a:effectLst/>
              <a:latin typeface="ＭＳ Ｐゴシック" pitchFamily="50" charset="-128"/>
              <a:ea typeface="ＭＳ Ｐゴシック" pitchFamily="50" charset="-128"/>
              <a:cs typeface="+mj-cs"/>
            </a:endParaRPr>
          </a:p>
          <a:p>
            <a:pPr marL="0" lvl="0" indent="0">
              <a:buNone/>
            </a:pPr>
            <a:endParaRPr lang="en-US" altLang="ja-JP" sz="2800" dirty="0">
              <a:latin typeface="ＭＳ Ｐゴシック" pitchFamily="50" charset="-128"/>
              <a:ea typeface="ＭＳ Ｐゴシック" pitchFamily="50" charset="-128"/>
              <a:cs typeface="+mj-cs"/>
            </a:endParaRPr>
          </a:p>
          <a:p>
            <a:pPr marL="0" lvl="0" indent="0">
              <a:buNone/>
            </a:pPr>
            <a:endParaRPr kumimoji="1" lang="en-US" altLang="ja-JP" sz="2800" kern="1200" dirty="0">
              <a:solidFill>
                <a:schemeClr val="tx1"/>
              </a:solidFill>
              <a:effectLst/>
              <a:latin typeface="ＭＳ Ｐゴシック" pitchFamily="50" charset="-128"/>
              <a:ea typeface="ＭＳ Ｐゴシック" pitchFamily="50" charset="-128"/>
              <a:cs typeface="+mj-cs"/>
            </a:endParaRPr>
          </a:p>
        </p:txBody>
      </p:sp>
      <p:sp>
        <p:nvSpPr>
          <p:cNvPr id="4" name="スライド番号プレースホルダー 3"/>
          <p:cNvSpPr>
            <a:spLocks noGrp="1"/>
          </p:cNvSpPr>
          <p:nvPr>
            <p:ph type="sldNum" sz="quarter" idx="12"/>
          </p:nvPr>
        </p:nvSpPr>
        <p:spPr/>
        <p:txBody>
          <a:bodyPr/>
          <a:lstStyle/>
          <a:p>
            <a:fld id="{F16A3D4A-991C-4B79-BA9E-C46CBA1C3738}" type="slidenum">
              <a:rPr kumimoji="1" lang="ja-JP" altLang="en-US" smtClean="0"/>
              <a:pPr/>
              <a:t>2</a:t>
            </a:fld>
            <a:endParaRPr kumimoji="1" lang="ja-JP" altLang="en-US" dirty="0"/>
          </a:p>
        </p:txBody>
      </p:sp>
    </p:spTree>
    <p:extLst>
      <p:ext uri="{BB962C8B-B14F-4D97-AF65-F5344CB8AC3E}">
        <p14:creationId xmlns:p14="http://schemas.microsoft.com/office/powerpoint/2010/main" val="32658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052736"/>
            <a:ext cx="7992887" cy="5616624"/>
          </a:xfrm>
        </p:spPr>
        <p:txBody>
          <a:bodyPr anchor="t">
            <a:normAutofit/>
          </a:bodyPr>
          <a:lstStyle/>
          <a:p>
            <a:pPr marL="0" indent="0">
              <a:buNone/>
            </a:pPr>
            <a:r>
              <a:rPr kumimoji="1" lang="ja-JP" altLang="en-US" sz="2800" b="1" dirty="0">
                <a:latin typeface="UD デジタル 教科書体 NP-B" panose="02020700000000000000" pitchFamily="18" charset="-128"/>
                <a:ea typeface="UD デジタル 教科書体 NP-B" panose="02020700000000000000" pitchFamily="18" charset="-128"/>
              </a:rPr>
              <a:t>契約不適合責任になることで注意すべきこと</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瑕疵</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＝物が通常の性能を有しないこと</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契約不適合</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latin typeface="UD デジタル 教科書体 NP-B" panose="02020700000000000000" pitchFamily="18" charset="-128"/>
                <a:ea typeface="UD デジタル 教科書体 NP-B" panose="02020700000000000000" pitchFamily="18" charset="-128"/>
              </a:rPr>
              <a:t>＝物が契約で定められた性能を有しないこと</a:t>
            </a:r>
            <a:endParaRPr lang="en-US" altLang="ja-JP" sz="2800" b="1" dirty="0">
              <a:latin typeface="UD デジタル 教科書体 NP-B" panose="02020700000000000000" pitchFamily="18" charset="-128"/>
              <a:ea typeface="UD デジタル 教科書体 NP-B" panose="02020700000000000000" pitchFamily="18" charset="-128"/>
            </a:endParaRPr>
          </a:p>
          <a:p>
            <a:pPr marL="0" indent="0" algn="ctr">
              <a:buNone/>
            </a:pPr>
            <a:r>
              <a:rPr kumimoji="1" lang="ja-JP" altLang="en-US" sz="2800" b="1" dirty="0">
                <a:latin typeface="UD デジタル 教科書体 NP-B" panose="02020700000000000000" pitchFamily="18" charset="-128"/>
                <a:ea typeface="UD デジタル 教科書体 NP-B" panose="02020700000000000000" pitchFamily="18" charset="-128"/>
              </a:rPr>
              <a:t>⇓</a:t>
            </a:r>
            <a:endParaRPr kumimoji="1" lang="en-US" altLang="ja-JP" sz="28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宣伝文句も契約の内容と扱われる可能性がある</a:t>
            </a:r>
            <a:endParaRPr kumimoji="1" lang="en-US" altLang="ja-JP" sz="2800" b="1" dirty="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endParaRPr kumimoji="1" lang="ja-JP" altLang="en-US" sz="2800" b="1" dirty="0"/>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20</a:t>
            </a:fld>
            <a:endParaRPr kumimoji="1" lang="ja-JP" altLang="en-US" dirty="0"/>
          </a:p>
        </p:txBody>
      </p:sp>
    </p:spTree>
    <p:extLst>
      <p:ext uri="{BB962C8B-B14F-4D97-AF65-F5344CB8AC3E}">
        <p14:creationId xmlns:p14="http://schemas.microsoft.com/office/powerpoint/2010/main" val="134564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21</a:t>
            </a:fld>
            <a:endParaRPr kumimoji="1" lang="ja-JP" altLang="en-US" dirty="0"/>
          </a:p>
        </p:txBody>
      </p:sp>
      <p:sp>
        <p:nvSpPr>
          <p:cNvPr id="3" name="タイトル 2"/>
          <p:cNvSpPr>
            <a:spLocks noGrp="1"/>
          </p:cNvSpPr>
          <p:nvPr>
            <p:ph type="title" idx="4294967295"/>
          </p:nvPr>
        </p:nvSpPr>
        <p:spPr>
          <a:xfrm>
            <a:off x="468313" y="2687638"/>
            <a:ext cx="8675687" cy="1462087"/>
          </a:xfrm>
        </p:spPr>
        <p:txBody>
          <a:bodyPr/>
          <a:lstStyle/>
          <a:p>
            <a:r>
              <a:rPr kumimoji="1" lang="ja-JP" altLang="en-US" dirty="0">
                <a:latin typeface="ＭＳ Ｐゴシック" panose="020B0600070205080204" pitchFamily="50" charset="-128"/>
                <a:ea typeface="ＭＳ Ｐゴシック" panose="020B0600070205080204" pitchFamily="50" charset="-128"/>
              </a:rPr>
              <a:t>３</a:t>
            </a:r>
            <a:r>
              <a:rPr kumimoji="1" lang="ja-JP" altLang="en-US" dirty="0">
                <a:solidFill>
                  <a:schemeClr val="tx1"/>
                </a:solidFill>
                <a:latin typeface="ＭＳ Ｐゴシック" panose="020B0600070205080204" pitchFamily="50" charset="-128"/>
                <a:ea typeface="ＭＳ Ｐゴシック" panose="020B0600070205080204" pitchFamily="50" charset="-128"/>
              </a:rPr>
              <a:t>　事例②</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1301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12777"/>
            <a:ext cx="8264070"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東京の</a:t>
            </a: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社は、沖縄にいる</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氏と外壁の建築請負契約を結ぶことになり、９月１９日に契約書を郵送した。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22</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F4B863DE-971A-4B6E-AA84-76580BB9E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96" y="4221088"/>
            <a:ext cx="1453852" cy="1344724"/>
          </a:xfrm>
          <a:prstGeom prst="rect">
            <a:avLst/>
          </a:prstGeom>
        </p:spPr>
      </p:pic>
      <p:pic>
        <p:nvPicPr>
          <p:cNvPr id="8" name="図 7">
            <a:extLst>
              <a:ext uri="{FF2B5EF4-FFF2-40B4-BE49-F238E27FC236}">
                <a16:creationId xmlns:a16="http://schemas.microsoft.com/office/drawing/2014/main" id="{28020DD4-AD25-4476-B87C-08E8756E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253593"/>
            <a:ext cx="1224136" cy="1312219"/>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1C0A2F59-CA7A-4A15-BB26-29790AFF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5157192"/>
            <a:ext cx="1512168" cy="1210444"/>
          </a:xfrm>
          <a:prstGeom prst="rect">
            <a:avLst/>
          </a:prstGeom>
        </p:spPr>
      </p:pic>
      <p:sp>
        <p:nvSpPr>
          <p:cNvPr id="13" name="矢印: 右 12">
            <a:extLst>
              <a:ext uri="{FF2B5EF4-FFF2-40B4-BE49-F238E27FC236}">
                <a16:creationId xmlns:a16="http://schemas.microsoft.com/office/drawing/2014/main" id="{628DBE97-74C3-4D3D-938D-469979C8C31B}"/>
              </a:ext>
            </a:extLst>
          </p:cNvPr>
          <p:cNvSpPr/>
          <p:nvPr/>
        </p:nvSpPr>
        <p:spPr>
          <a:xfrm rot="10800000" flipH="1">
            <a:off x="3851920" y="4537577"/>
            <a:ext cx="1800200" cy="25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0498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12777"/>
            <a:ext cx="8264070"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東京の</a:t>
            </a: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社は、沖縄にいる</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氏と外壁の建築請負契約を結ぶことになり、９月１９日に契約書を郵送した。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ところが、１０月１９日になっても</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氏から返送がないので、</a:t>
            </a: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社はキャンセルの手紙を速達で送り、２０日に届いたが、同じ日に</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氏から押印された契約書が届いた。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23</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F4B863DE-971A-4B6E-AA84-76580BB9E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96" y="4221088"/>
            <a:ext cx="1453852" cy="1344724"/>
          </a:xfrm>
          <a:prstGeom prst="rect">
            <a:avLst/>
          </a:prstGeom>
        </p:spPr>
      </p:pic>
      <p:pic>
        <p:nvPicPr>
          <p:cNvPr id="8" name="図 7">
            <a:extLst>
              <a:ext uri="{FF2B5EF4-FFF2-40B4-BE49-F238E27FC236}">
                <a16:creationId xmlns:a16="http://schemas.microsoft.com/office/drawing/2014/main" id="{28020DD4-AD25-4476-B87C-08E8756E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253593"/>
            <a:ext cx="1224136" cy="1312219"/>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1C0A2F59-CA7A-4A15-BB26-29790AFF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5157192"/>
            <a:ext cx="1512168" cy="1210444"/>
          </a:xfrm>
          <a:prstGeom prst="rect">
            <a:avLst/>
          </a:prstGeom>
        </p:spPr>
      </p:pic>
      <p:sp>
        <p:nvSpPr>
          <p:cNvPr id="13" name="矢印: 右 12">
            <a:extLst>
              <a:ext uri="{FF2B5EF4-FFF2-40B4-BE49-F238E27FC236}">
                <a16:creationId xmlns:a16="http://schemas.microsoft.com/office/drawing/2014/main" id="{628DBE97-74C3-4D3D-938D-469979C8C31B}"/>
              </a:ext>
            </a:extLst>
          </p:cNvPr>
          <p:cNvSpPr/>
          <p:nvPr/>
        </p:nvSpPr>
        <p:spPr>
          <a:xfrm rot="10800000" flipH="1">
            <a:off x="3851920" y="4537577"/>
            <a:ext cx="1800200" cy="25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85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251520" y="1412777"/>
            <a:ext cx="8696118"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Ｘのキャンセルの手紙の到着＝Ｙからの契約書の到着</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Ｙの契約書の返送→Ｘのキャンセルの手紙の到着</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24</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F4B863DE-971A-4B6E-AA84-76580BB9E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96" y="4221088"/>
            <a:ext cx="1453852" cy="1344724"/>
          </a:xfrm>
          <a:prstGeom prst="rect">
            <a:avLst/>
          </a:prstGeom>
        </p:spPr>
      </p:pic>
      <p:pic>
        <p:nvPicPr>
          <p:cNvPr id="8" name="図 7">
            <a:extLst>
              <a:ext uri="{FF2B5EF4-FFF2-40B4-BE49-F238E27FC236}">
                <a16:creationId xmlns:a16="http://schemas.microsoft.com/office/drawing/2014/main" id="{28020DD4-AD25-4476-B87C-08E8756E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253593"/>
            <a:ext cx="1224136" cy="1312219"/>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1C0A2F59-CA7A-4A15-BB26-29790AFF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5157192"/>
            <a:ext cx="1512168" cy="1210444"/>
          </a:xfrm>
          <a:prstGeom prst="rect">
            <a:avLst/>
          </a:prstGeom>
        </p:spPr>
      </p:pic>
      <p:sp>
        <p:nvSpPr>
          <p:cNvPr id="13" name="矢印: 右 12">
            <a:extLst>
              <a:ext uri="{FF2B5EF4-FFF2-40B4-BE49-F238E27FC236}">
                <a16:creationId xmlns:a16="http://schemas.microsoft.com/office/drawing/2014/main" id="{628DBE97-74C3-4D3D-938D-469979C8C31B}"/>
              </a:ext>
            </a:extLst>
          </p:cNvPr>
          <p:cNvSpPr/>
          <p:nvPr/>
        </p:nvSpPr>
        <p:spPr>
          <a:xfrm rot="10800000" flipH="1">
            <a:off x="3851920" y="4537577"/>
            <a:ext cx="1800200" cy="25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0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lgn="ctr">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社と</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氏の契約は成立しているか？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今の民法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承諾は発送した時に効力が生じる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契約は成立している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25</a:t>
            </a:fld>
            <a:endParaRPr kumimoji="1" lang="ja-JP" altLang="en-US" dirty="0"/>
          </a:p>
        </p:txBody>
      </p:sp>
    </p:spTree>
    <p:extLst>
      <p:ext uri="{BB962C8B-B14F-4D97-AF65-F5344CB8AC3E}">
        <p14:creationId xmlns:p14="http://schemas.microsoft.com/office/powerpoint/2010/main" val="10392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lgn="ctr">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社と</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氏の契約は成立しているか？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改正民法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承諾も到達した時に効力が生じる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キャンセルの手紙が先に届いていれば、契約は成立しない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26</a:t>
            </a:fld>
            <a:endParaRPr kumimoji="1" lang="ja-JP" altLang="en-US" dirty="0"/>
          </a:p>
        </p:txBody>
      </p:sp>
    </p:spTree>
    <p:extLst>
      <p:ext uri="{BB962C8B-B14F-4D97-AF65-F5344CB8AC3E}">
        <p14:creationId xmlns:p14="http://schemas.microsoft.com/office/powerpoint/2010/main" val="2739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12777"/>
            <a:ext cx="8264070"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東京の</a:t>
            </a: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社は、沖縄にいる</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氏と外壁の建築請負契約を結ぶことになり、９月１９日に契約書を郵送した。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その後、工事が完了し、引き渡しから６年が経った時点で、</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氏から不具合の通知があった。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27</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F4B863DE-971A-4B6E-AA84-76580BB9E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96" y="4221088"/>
            <a:ext cx="1453852" cy="1344724"/>
          </a:xfrm>
          <a:prstGeom prst="rect">
            <a:avLst/>
          </a:prstGeom>
        </p:spPr>
      </p:pic>
      <p:pic>
        <p:nvPicPr>
          <p:cNvPr id="8" name="図 7">
            <a:extLst>
              <a:ext uri="{FF2B5EF4-FFF2-40B4-BE49-F238E27FC236}">
                <a16:creationId xmlns:a16="http://schemas.microsoft.com/office/drawing/2014/main" id="{28020DD4-AD25-4476-B87C-08E8756E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253593"/>
            <a:ext cx="1224136" cy="1312219"/>
          </a:xfrm>
          <a:prstGeom prst="rect">
            <a:avLst/>
          </a:prstGeom>
        </p:spPr>
      </p:pic>
      <p:sp>
        <p:nvSpPr>
          <p:cNvPr id="13" name="矢印: 右 12">
            <a:extLst>
              <a:ext uri="{FF2B5EF4-FFF2-40B4-BE49-F238E27FC236}">
                <a16:creationId xmlns:a16="http://schemas.microsoft.com/office/drawing/2014/main" id="{628DBE97-74C3-4D3D-938D-469979C8C31B}"/>
              </a:ext>
            </a:extLst>
          </p:cNvPr>
          <p:cNvSpPr/>
          <p:nvPr/>
        </p:nvSpPr>
        <p:spPr>
          <a:xfrm rot="10800000" flipH="1">
            <a:off x="3851920" y="4537577"/>
            <a:ext cx="1800200" cy="25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室内, 床, 白, 建物 が含まれている画像&#10;&#10;自動的に生成された説明">
            <a:extLst>
              <a:ext uri="{FF2B5EF4-FFF2-40B4-BE49-F238E27FC236}">
                <a16:creationId xmlns:a16="http://schemas.microsoft.com/office/drawing/2014/main" id="{59BF423C-1D8A-4C85-90A7-87D462411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116" y="5036604"/>
            <a:ext cx="1021805" cy="1344724"/>
          </a:xfrm>
          <a:prstGeom prst="rect">
            <a:avLst/>
          </a:prstGeom>
        </p:spPr>
      </p:pic>
    </p:spTree>
    <p:extLst>
      <p:ext uri="{BB962C8B-B14F-4D97-AF65-F5344CB8AC3E}">
        <p14:creationId xmlns:p14="http://schemas.microsoft.com/office/powerpoint/2010/main" val="14941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lgn="ctr">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社は不具合の責任を取らなければいけない？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今の民法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建物その他土地の工作物は引き渡しから５年間（コンクリート造等は１０年間）は責任を負う</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不具合の責任を取る必要はない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28</a:t>
            </a:fld>
            <a:endParaRPr kumimoji="1" lang="ja-JP" altLang="en-US" dirty="0"/>
          </a:p>
        </p:txBody>
      </p:sp>
    </p:spTree>
    <p:extLst>
      <p:ext uri="{BB962C8B-B14F-4D97-AF65-F5344CB8AC3E}">
        <p14:creationId xmlns:p14="http://schemas.microsoft.com/office/powerpoint/2010/main" val="6507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lgn="ctr">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社は不具合の責任を取らなければいけない？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改正民法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不具合があることを</a:t>
            </a:r>
            <a:r>
              <a:rPr lang="ja-JP" altLang="en-US" sz="2800" dirty="0">
                <a:solidFill>
                  <a:srgbClr val="FF0000"/>
                </a:solidFill>
                <a:latin typeface="UD Digi Kyokasho NK-B" panose="02020700000000000000" pitchFamily="18" charset="-128"/>
                <a:ea typeface="UD Digi Kyokasho NK-B" panose="02020700000000000000" pitchFamily="18" charset="-128"/>
              </a:rPr>
              <a:t>知った時から１年</a:t>
            </a:r>
            <a:r>
              <a:rPr lang="ja-JP" altLang="en-US" sz="2800" dirty="0">
                <a:latin typeface="UD Digi Kyokasho NK-B" panose="02020700000000000000" pitchFamily="18" charset="-128"/>
                <a:ea typeface="UD Digi Kyokasho NK-B" panose="02020700000000000000" pitchFamily="18" charset="-128"/>
              </a:rPr>
              <a:t>以内に不具合の通知をすれば、</a:t>
            </a:r>
            <a:r>
              <a:rPr lang="ja-JP" altLang="en-US" sz="2800" dirty="0">
                <a:solidFill>
                  <a:srgbClr val="FF0000"/>
                </a:solidFill>
                <a:latin typeface="UD Digi Kyokasho NK-B" panose="02020700000000000000" pitchFamily="18" charset="-128"/>
                <a:ea typeface="UD Digi Kyokasho NK-B" panose="02020700000000000000" pitchFamily="18" charset="-128"/>
              </a:rPr>
              <a:t>５年</a:t>
            </a:r>
            <a:r>
              <a:rPr lang="ja-JP" altLang="en-US" sz="2800" dirty="0">
                <a:latin typeface="UD Digi Kyokasho NK-B" panose="02020700000000000000" pitchFamily="18" charset="-128"/>
                <a:ea typeface="UD Digi Kyokasho NK-B" panose="02020700000000000000" pitchFamily="18" charset="-128"/>
              </a:rPr>
              <a:t>は保証する必要がある。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不具合の責任を取る必要がある可能性あり</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29</a:t>
            </a:fld>
            <a:endParaRPr kumimoji="1" lang="ja-JP" altLang="en-US" dirty="0"/>
          </a:p>
        </p:txBody>
      </p:sp>
    </p:spTree>
    <p:extLst>
      <p:ext uri="{BB962C8B-B14F-4D97-AF65-F5344CB8AC3E}">
        <p14:creationId xmlns:p14="http://schemas.microsoft.com/office/powerpoint/2010/main" val="30022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3</a:t>
            </a:fld>
            <a:endParaRPr kumimoji="1" lang="ja-JP" altLang="en-US" dirty="0"/>
          </a:p>
        </p:txBody>
      </p:sp>
      <p:sp>
        <p:nvSpPr>
          <p:cNvPr id="3" name="タイトル 2"/>
          <p:cNvSpPr>
            <a:spLocks noGrp="1"/>
          </p:cNvSpPr>
          <p:nvPr>
            <p:ph type="title" idx="4294967295"/>
          </p:nvPr>
        </p:nvSpPr>
        <p:spPr>
          <a:xfrm>
            <a:off x="1349375" y="2687638"/>
            <a:ext cx="7794625" cy="1462087"/>
          </a:xfrm>
        </p:spPr>
        <p:txBody>
          <a:bodyPr/>
          <a:lstStyle/>
          <a:p>
            <a:pPr algn="l"/>
            <a:r>
              <a:rPr kumimoji="1" lang="ja-JP" altLang="en-US" dirty="0">
                <a:solidFill>
                  <a:schemeClr val="tx1"/>
                </a:solidFill>
              </a:rPr>
              <a:t>　</a:t>
            </a:r>
            <a:r>
              <a:rPr kumimoji="1" lang="ja-JP" altLang="en-US" dirty="0">
                <a:solidFill>
                  <a:schemeClr val="tx1"/>
                </a:solidFill>
                <a:latin typeface="ＭＳ Ｐゴシック" panose="020B0600070205080204" pitchFamily="50" charset="-128"/>
                <a:ea typeface="ＭＳ Ｐゴシック" panose="020B0600070205080204" pitchFamily="50" charset="-128"/>
              </a:rPr>
              <a:t>１　オープニング</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80435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67544" y="908721"/>
            <a:ext cx="8352928" cy="5472608"/>
          </a:xfrm>
        </p:spPr>
        <p:txBody>
          <a:bodyPr anchor="t">
            <a:normAutofit/>
          </a:bodyPr>
          <a:lstStyle/>
          <a:p>
            <a:pPr marL="0" lvl="0" indent="0">
              <a:buNone/>
            </a:pP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民間（旧四会連合協定）工事請負契約約款</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第２７条</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２）本条（１）による瑕疵担保期間は、第２５条又は第２６条の引渡しの日から、木造の建物については１年間、石造、金属造、コンクリート造及びこれらに類する建物、その他土地の工作物もしくは地盤については２年間とす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30</a:t>
            </a:fld>
            <a:endParaRPr kumimoji="1" lang="ja-JP" altLang="en-US" dirty="0"/>
          </a:p>
        </p:txBody>
      </p:sp>
    </p:spTree>
    <p:extLst>
      <p:ext uri="{BB962C8B-B14F-4D97-AF65-F5344CB8AC3E}">
        <p14:creationId xmlns:p14="http://schemas.microsoft.com/office/powerpoint/2010/main" val="222275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467544" y="908721"/>
            <a:ext cx="8352928" cy="5472608"/>
          </a:xfrm>
        </p:spPr>
        <p:txBody>
          <a:bodyPr anchor="t">
            <a:normAutofit lnSpcReduction="10000"/>
          </a:bodyPr>
          <a:lstStyle/>
          <a:p>
            <a:pPr marL="0" lvl="0" indent="0">
              <a:buNone/>
            </a:pP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民間（旧四会連合協定）工事請負契約約款</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第２７条</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（２）本条（１）による瑕疵担保期間は、第２５条又は第２６条の</a:t>
            </a:r>
            <a:r>
              <a:rPr lang="ja-JP" altLang="en-US" sz="2800" dirty="0">
                <a:solidFill>
                  <a:srgbClr val="FF0000"/>
                </a:solidFill>
                <a:latin typeface="UD Digi Kyokasho NK-B" panose="02020700000000000000" pitchFamily="18" charset="-128"/>
                <a:ea typeface="UD Digi Kyokasho NK-B" panose="02020700000000000000" pitchFamily="18" charset="-128"/>
              </a:rPr>
              <a:t>引渡しの日</a:t>
            </a:r>
            <a:r>
              <a:rPr lang="ja-JP" altLang="en-US" sz="2800" dirty="0">
                <a:latin typeface="UD Digi Kyokasho NK-B" panose="02020700000000000000" pitchFamily="18" charset="-128"/>
                <a:ea typeface="UD Digi Kyokasho NK-B" panose="02020700000000000000" pitchFamily="18" charset="-128"/>
              </a:rPr>
              <a:t>から、木造の建物については</a:t>
            </a:r>
            <a:r>
              <a:rPr lang="ja-JP" altLang="en-US" sz="2800" dirty="0">
                <a:solidFill>
                  <a:srgbClr val="FF0000"/>
                </a:solidFill>
                <a:latin typeface="UD Digi Kyokasho NK-B" panose="02020700000000000000" pitchFamily="18" charset="-128"/>
                <a:ea typeface="UD Digi Kyokasho NK-B" panose="02020700000000000000" pitchFamily="18" charset="-128"/>
              </a:rPr>
              <a:t>１年間</a:t>
            </a:r>
            <a:r>
              <a:rPr lang="ja-JP" altLang="en-US" sz="2800" dirty="0">
                <a:latin typeface="UD Digi Kyokasho NK-B" panose="02020700000000000000" pitchFamily="18" charset="-128"/>
                <a:ea typeface="UD Digi Kyokasho NK-B" panose="02020700000000000000" pitchFamily="18" charset="-128"/>
              </a:rPr>
              <a:t>、石造、金属造、コンクリート造及びこれらに類する建物、その他土地の工作物もしくは地盤については</a:t>
            </a:r>
            <a:r>
              <a:rPr lang="ja-JP" altLang="en-US" sz="2800" dirty="0">
                <a:solidFill>
                  <a:srgbClr val="FF0000"/>
                </a:solidFill>
                <a:latin typeface="UD Digi Kyokasho NK-B" panose="02020700000000000000" pitchFamily="18" charset="-128"/>
                <a:ea typeface="UD Digi Kyokasho NK-B" panose="02020700000000000000" pitchFamily="18" charset="-128"/>
              </a:rPr>
              <a:t>２年間</a:t>
            </a:r>
            <a:r>
              <a:rPr lang="ja-JP" altLang="en-US" sz="2800" dirty="0">
                <a:latin typeface="UD Digi Kyokasho NK-B" panose="02020700000000000000" pitchFamily="18" charset="-128"/>
                <a:ea typeface="UD Digi Kyokasho NK-B" panose="02020700000000000000" pitchFamily="18" charset="-128"/>
              </a:rPr>
              <a:t>とする。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「発注者は、</a:t>
            </a:r>
            <a:r>
              <a:rPr lang="ja-JP" altLang="en-US" sz="2800" dirty="0">
                <a:solidFill>
                  <a:srgbClr val="FF0000"/>
                </a:solidFill>
                <a:latin typeface="UD Digi Kyokasho NK-B" panose="02020700000000000000" pitchFamily="18" charset="-128"/>
                <a:ea typeface="UD Digi Kyokasho NK-B" panose="02020700000000000000" pitchFamily="18" charset="-128"/>
              </a:rPr>
              <a:t>知った時から１年</a:t>
            </a:r>
            <a:r>
              <a:rPr lang="ja-JP" altLang="en-US" sz="2800" dirty="0">
                <a:latin typeface="UD Digi Kyokasho NK-B" panose="02020700000000000000" pitchFamily="18" charset="-128"/>
                <a:ea typeface="UD Digi Kyokasho NK-B" panose="02020700000000000000" pitchFamily="18" charset="-128"/>
              </a:rPr>
              <a:t>以内に通知しないと権利行使できない」との規定に変わる可能性がある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31</a:t>
            </a:fld>
            <a:endParaRPr kumimoji="1" lang="ja-JP" altLang="en-US" dirty="0"/>
          </a:p>
        </p:txBody>
      </p:sp>
    </p:spTree>
    <p:extLst>
      <p:ext uri="{BB962C8B-B14F-4D97-AF65-F5344CB8AC3E}">
        <p14:creationId xmlns:p14="http://schemas.microsoft.com/office/powerpoint/2010/main" val="15567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12777"/>
            <a:ext cx="8264070"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東京の</a:t>
            </a: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社は、沖縄にいる</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氏と外壁の建築請負契約を結ぶことになり、９月１９日に契約書を郵送した。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引渡しから１年が経った時点で、</a:t>
            </a:r>
            <a:r>
              <a:rPr lang="en-US" altLang="ja-JP" sz="2800" dirty="0">
                <a:latin typeface="UD Digi Kyokasho NK-B" panose="02020700000000000000" pitchFamily="18" charset="-128"/>
                <a:ea typeface="UD Digi Kyokasho NK-B" panose="02020700000000000000" pitchFamily="18" charset="-128"/>
              </a:rPr>
              <a:t>Y</a:t>
            </a:r>
            <a:r>
              <a:rPr lang="ja-JP" altLang="en-US" sz="2800" dirty="0">
                <a:latin typeface="UD Digi Kyokasho NK-B" panose="02020700000000000000" pitchFamily="18" charset="-128"/>
                <a:ea typeface="UD Digi Kyokasho NK-B" panose="02020700000000000000" pitchFamily="18" charset="-128"/>
              </a:rPr>
              <a:t>氏から、自分の希望の方法で不具合を修理して欲しいとの要求があった。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32</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F4B863DE-971A-4B6E-AA84-76580BB9E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96" y="4221088"/>
            <a:ext cx="1453852" cy="1344724"/>
          </a:xfrm>
          <a:prstGeom prst="rect">
            <a:avLst/>
          </a:prstGeom>
        </p:spPr>
      </p:pic>
      <p:pic>
        <p:nvPicPr>
          <p:cNvPr id="8" name="図 7">
            <a:extLst>
              <a:ext uri="{FF2B5EF4-FFF2-40B4-BE49-F238E27FC236}">
                <a16:creationId xmlns:a16="http://schemas.microsoft.com/office/drawing/2014/main" id="{28020DD4-AD25-4476-B87C-08E8756E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4253593"/>
            <a:ext cx="1224136" cy="1312219"/>
          </a:xfrm>
          <a:prstGeom prst="rect">
            <a:avLst/>
          </a:prstGeom>
        </p:spPr>
      </p:pic>
      <p:sp>
        <p:nvSpPr>
          <p:cNvPr id="13" name="矢印: 右 12">
            <a:extLst>
              <a:ext uri="{FF2B5EF4-FFF2-40B4-BE49-F238E27FC236}">
                <a16:creationId xmlns:a16="http://schemas.microsoft.com/office/drawing/2014/main" id="{628DBE97-74C3-4D3D-938D-469979C8C31B}"/>
              </a:ext>
            </a:extLst>
          </p:cNvPr>
          <p:cNvSpPr/>
          <p:nvPr/>
        </p:nvSpPr>
        <p:spPr>
          <a:xfrm rot="10800000" flipH="1">
            <a:off x="3851920" y="4537577"/>
            <a:ext cx="1800200" cy="25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室内, 床, 白, 建物 が含まれている画像&#10;&#10;自動的に生成された説明">
            <a:extLst>
              <a:ext uri="{FF2B5EF4-FFF2-40B4-BE49-F238E27FC236}">
                <a16:creationId xmlns:a16="http://schemas.microsoft.com/office/drawing/2014/main" id="{59BF423C-1D8A-4C85-90A7-87D462411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116" y="5036604"/>
            <a:ext cx="1021805" cy="1344724"/>
          </a:xfrm>
          <a:prstGeom prst="rect">
            <a:avLst/>
          </a:prstGeom>
        </p:spPr>
      </p:pic>
    </p:spTree>
    <p:extLst>
      <p:ext uri="{BB962C8B-B14F-4D97-AF65-F5344CB8AC3E}">
        <p14:creationId xmlns:p14="http://schemas.microsoft.com/office/powerpoint/2010/main" val="35552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11560" y="1412777"/>
            <a:ext cx="8208912" cy="4968551"/>
          </a:xfrm>
        </p:spPr>
        <p:txBody>
          <a:bodyPr anchor="t">
            <a:normAutofit/>
          </a:bodyPr>
          <a:lstStyle/>
          <a:p>
            <a:pPr marL="0" lvl="0" indent="0" algn="ctr">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社はＹの希望する方法で修理しなければならない？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今の民法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Ｙの希望する方法が相当なら、その方法で修理しなければならない</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33</a:t>
            </a:fld>
            <a:endParaRPr kumimoji="1" lang="ja-JP" altLang="en-US" dirty="0"/>
          </a:p>
        </p:txBody>
      </p:sp>
    </p:spTree>
    <p:extLst>
      <p:ext uri="{BB962C8B-B14F-4D97-AF65-F5344CB8AC3E}">
        <p14:creationId xmlns:p14="http://schemas.microsoft.com/office/powerpoint/2010/main" val="24672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12777"/>
            <a:ext cx="8136904" cy="4968551"/>
          </a:xfrm>
        </p:spPr>
        <p:txBody>
          <a:bodyPr anchor="t">
            <a:normAutofit/>
          </a:bodyPr>
          <a:lstStyle/>
          <a:p>
            <a:pPr marL="0" lvl="0" indent="0" algn="ctr">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社はＹの希望する方法で修理しなければならない？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改正民法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Ｙにとって不相当なものでなければ、Ｙの希望する方法でなくてもよい</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34</a:t>
            </a:fld>
            <a:endParaRPr kumimoji="1" lang="ja-JP" altLang="en-US" dirty="0"/>
          </a:p>
        </p:txBody>
      </p:sp>
    </p:spTree>
    <p:extLst>
      <p:ext uri="{BB962C8B-B14F-4D97-AF65-F5344CB8AC3E}">
        <p14:creationId xmlns:p14="http://schemas.microsoft.com/office/powerpoint/2010/main" val="34895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３</a:t>
            </a:r>
            <a:r>
              <a:rPr lang="ja-JP" altLang="en-US" sz="3600" b="1" kern="1200" dirty="0">
                <a:solidFill>
                  <a:schemeClr val="tx1"/>
                </a:solidFill>
                <a:latin typeface="ＭＳ Ｐゴシック" pitchFamily="50" charset="-128"/>
                <a:ea typeface="ＭＳ Ｐゴシック" pitchFamily="50" charset="-128"/>
              </a:rPr>
              <a:t>　事例②</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12777"/>
            <a:ext cx="8136904" cy="4968551"/>
          </a:xfrm>
        </p:spPr>
        <p:txBody>
          <a:bodyPr anchor="t">
            <a:normAutofit/>
          </a:bodyPr>
          <a:lstStyle/>
          <a:p>
            <a:pPr marL="0" lvl="0" indent="0" algn="ctr">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社はＹの希望する方法で修理しなければならない？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改正民法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Ｙにとって不相当なものでなければ、Ｙの希望する方法でなくてもよい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solidFill>
                  <a:srgbClr val="FF0000"/>
                </a:solidFill>
                <a:latin typeface="UD Digi Kyokasho NK-B" panose="02020700000000000000" pitchFamily="18" charset="-128"/>
                <a:ea typeface="UD Digi Kyokasho NK-B" panose="02020700000000000000" pitchFamily="18" charset="-128"/>
              </a:rPr>
              <a:t>修理の方法を契約書に書いておくと良い</a:t>
            </a:r>
            <a:endParaRPr lang="en-US" altLang="ja-JP" sz="2800" dirty="0">
              <a:solidFill>
                <a:srgbClr val="FF0000"/>
              </a:solidFill>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35</a:t>
            </a:fld>
            <a:endParaRPr kumimoji="1" lang="ja-JP" altLang="en-US" dirty="0"/>
          </a:p>
        </p:txBody>
      </p:sp>
    </p:spTree>
    <p:extLst>
      <p:ext uri="{BB962C8B-B14F-4D97-AF65-F5344CB8AC3E}">
        <p14:creationId xmlns:p14="http://schemas.microsoft.com/office/powerpoint/2010/main" val="90118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36</a:t>
            </a:fld>
            <a:endParaRPr kumimoji="1" lang="ja-JP" altLang="en-US" dirty="0"/>
          </a:p>
        </p:txBody>
      </p:sp>
      <p:sp>
        <p:nvSpPr>
          <p:cNvPr id="3" name="タイトル 2"/>
          <p:cNvSpPr>
            <a:spLocks noGrp="1"/>
          </p:cNvSpPr>
          <p:nvPr>
            <p:ph type="title" idx="4294967295"/>
          </p:nvPr>
        </p:nvSpPr>
        <p:spPr>
          <a:xfrm>
            <a:off x="468313" y="2687638"/>
            <a:ext cx="8675687" cy="1462087"/>
          </a:xfrm>
        </p:spPr>
        <p:txBody>
          <a:bodyPr/>
          <a:lstStyle/>
          <a:p>
            <a:r>
              <a:rPr lang="ja-JP" altLang="en-US" dirty="0">
                <a:solidFill>
                  <a:schemeClr val="tx1"/>
                </a:solidFill>
                <a:latin typeface="ＭＳ Ｐゴシック" panose="020B0600070205080204" pitchFamily="50" charset="-128"/>
                <a:ea typeface="ＭＳ Ｐゴシック" panose="020B0600070205080204" pitchFamily="50" charset="-128"/>
              </a:rPr>
              <a:t>４</a:t>
            </a:r>
            <a:r>
              <a:rPr kumimoji="1"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事例③</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38971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a:bodyPr>
          <a:lstStyle/>
          <a:p>
            <a:pPr lvl="0"/>
            <a:r>
              <a:rPr lang="ja-JP" altLang="en-US" b="1" kern="1200" dirty="0">
                <a:solidFill>
                  <a:schemeClr val="tx1"/>
                </a:solidFill>
                <a:latin typeface="ＭＳ Ｐゴシック" pitchFamily="50" charset="-128"/>
                <a:ea typeface="ＭＳ Ｐゴシック" pitchFamily="50" charset="-128"/>
              </a:rPr>
              <a:t>４</a:t>
            </a:r>
            <a:r>
              <a:rPr lang="ja-JP" altLang="en-US" sz="3600" b="1" kern="1200" dirty="0">
                <a:solidFill>
                  <a:schemeClr val="tx1"/>
                </a:solidFill>
                <a:latin typeface="ＭＳ Ｐゴシック" pitchFamily="50" charset="-128"/>
                <a:ea typeface="ＭＳ Ｐゴシック" pitchFamily="50" charset="-128"/>
              </a:rPr>
              <a:t>　事例③</a:t>
            </a: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683568" y="1412777"/>
            <a:ext cx="8264070" cy="4968551"/>
          </a:xfrm>
        </p:spPr>
        <p:txBody>
          <a:bodyPr anchor="t">
            <a:normAutofit/>
          </a:bodyPr>
          <a:lstStyle/>
          <a:p>
            <a:pPr marL="0" lvl="0" indent="0">
              <a:buNone/>
            </a:pPr>
            <a:r>
              <a:rPr lang="en-US" altLang="ja-JP" sz="2800" dirty="0">
                <a:latin typeface="UD Digi Kyokasho NK-B" panose="02020700000000000000" pitchFamily="18" charset="-128"/>
                <a:ea typeface="UD Digi Kyokasho NK-B" panose="02020700000000000000" pitchFamily="18" charset="-128"/>
              </a:rPr>
              <a:t>X</a:t>
            </a:r>
            <a:r>
              <a:rPr lang="ja-JP" altLang="en-US" sz="2800" dirty="0">
                <a:latin typeface="UD Digi Kyokasho NK-B" panose="02020700000000000000" pitchFamily="18" charset="-128"/>
                <a:ea typeface="UD Digi Kyokasho NK-B" panose="02020700000000000000" pitchFamily="18" charset="-128"/>
              </a:rPr>
              <a:t>社長は、事業資金の融資を受けることとなったが、妻を連帯保証人とすることとした。</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37</a:t>
            </a:fld>
            <a:endParaRPr kumimoji="1" lang="ja-JP" altLang="en-US" dirty="0"/>
          </a:p>
        </p:txBody>
      </p:sp>
      <p:sp>
        <p:nvSpPr>
          <p:cNvPr id="13" name="矢印: 右 12">
            <a:extLst>
              <a:ext uri="{FF2B5EF4-FFF2-40B4-BE49-F238E27FC236}">
                <a16:creationId xmlns:a16="http://schemas.microsoft.com/office/drawing/2014/main" id="{628DBE97-74C3-4D3D-938D-469979C8C31B}"/>
              </a:ext>
            </a:extLst>
          </p:cNvPr>
          <p:cNvSpPr/>
          <p:nvPr/>
        </p:nvSpPr>
        <p:spPr>
          <a:xfrm rot="10800000" flipH="1">
            <a:off x="3851920" y="4537577"/>
            <a:ext cx="1800200" cy="25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電子機器, 電卓 が含まれている画像&#10;&#10;自動的に生成された説明">
            <a:extLst>
              <a:ext uri="{FF2B5EF4-FFF2-40B4-BE49-F238E27FC236}">
                <a16:creationId xmlns:a16="http://schemas.microsoft.com/office/drawing/2014/main" id="{74184F43-7564-47FA-A32D-A6021275F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4005064"/>
            <a:ext cx="1296144" cy="1224136"/>
          </a:xfrm>
          <a:prstGeom prst="rect">
            <a:avLst/>
          </a:prstGeom>
        </p:spPr>
      </p:pic>
      <p:pic>
        <p:nvPicPr>
          <p:cNvPr id="10" name="図 9" descr="室内, 座っている が含まれている画像&#10;&#10;自動的に生成された説明">
            <a:extLst>
              <a:ext uri="{FF2B5EF4-FFF2-40B4-BE49-F238E27FC236}">
                <a16:creationId xmlns:a16="http://schemas.microsoft.com/office/drawing/2014/main" id="{F50C473C-FAC5-44DD-A239-996784097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392996"/>
            <a:ext cx="1368152" cy="1224136"/>
          </a:xfrm>
          <a:prstGeom prst="rect">
            <a:avLst/>
          </a:prstGeom>
        </p:spPr>
      </p:pic>
      <p:pic>
        <p:nvPicPr>
          <p:cNvPr id="14" name="図 13">
            <a:extLst>
              <a:ext uri="{FF2B5EF4-FFF2-40B4-BE49-F238E27FC236}">
                <a16:creationId xmlns:a16="http://schemas.microsoft.com/office/drawing/2014/main" id="{DE46973F-13B9-41F3-AE3C-5BC70F4F4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4812467"/>
            <a:ext cx="1368152" cy="1008112"/>
          </a:xfrm>
          <a:prstGeom prst="rect">
            <a:avLst/>
          </a:prstGeom>
        </p:spPr>
      </p:pic>
      <p:pic>
        <p:nvPicPr>
          <p:cNvPr id="16" name="図 15" descr="ケーキ, テーブル, 座っている が含まれている画像&#10;&#10;自動的に生成された説明">
            <a:extLst>
              <a:ext uri="{FF2B5EF4-FFF2-40B4-BE49-F238E27FC236}">
                <a16:creationId xmlns:a16="http://schemas.microsoft.com/office/drawing/2014/main" id="{F4905A9A-6549-429B-B493-479B978412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5" y="5085184"/>
            <a:ext cx="1368153" cy="1440160"/>
          </a:xfrm>
          <a:prstGeom prst="rect">
            <a:avLst/>
          </a:prstGeom>
        </p:spPr>
      </p:pic>
    </p:spTree>
    <p:extLst>
      <p:ext uri="{BB962C8B-B14F-4D97-AF65-F5344CB8AC3E}">
        <p14:creationId xmlns:p14="http://schemas.microsoft.com/office/powerpoint/2010/main" val="2575656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b="1" kern="1200" dirty="0">
                <a:solidFill>
                  <a:schemeClr val="tx1"/>
                </a:solidFill>
                <a:latin typeface="ＭＳ Ｐゴシック" pitchFamily="50" charset="-128"/>
                <a:ea typeface="ＭＳ Ｐゴシック" pitchFamily="50" charset="-128"/>
              </a:rPr>
              <a:t>４</a:t>
            </a:r>
            <a:r>
              <a:rPr lang="ja-JP" altLang="en-US" sz="3600" b="1" kern="1200" dirty="0">
                <a:solidFill>
                  <a:schemeClr val="tx1"/>
                </a:solidFill>
                <a:latin typeface="ＭＳ Ｐゴシック" pitchFamily="50" charset="-128"/>
                <a:ea typeface="ＭＳ Ｐゴシック" pitchFamily="50" charset="-128"/>
              </a:rPr>
              <a:t>　事例③</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今の民法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保証人の範囲に制限はない</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改正民法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事業資金の借入れについて、一緒に経営していると言える人以外を保証人とする場合には、公正証書にする必要がある</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38</a:t>
            </a:fld>
            <a:endParaRPr kumimoji="1" lang="ja-JP" altLang="en-US" dirty="0"/>
          </a:p>
        </p:txBody>
      </p:sp>
    </p:spTree>
    <p:extLst>
      <p:ext uri="{BB962C8B-B14F-4D97-AF65-F5344CB8AC3E}">
        <p14:creationId xmlns:p14="http://schemas.microsoft.com/office/powerpoint/2010/main" val="40364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b="1" kern="1200" dirty="0">
                <a:solidFill>
                  <a:schemeClr val="tx1"/>
                </a:solidFill>
                <a:latin typeface="ＭＳ Ｐゴシック" pitchFamily="50" charset="-128"/>
                <a:ea typeface="ＭＳ Ｐゴシック" pitchFamily="50" charset="-128"/>
              </a:rPr>
              <a:t>４</a:t>
            </a:r>
            <a:r>
              <a:rPr lang="ja-JP" altLang="en-US" sz="3600" b="1" kern="1200" dirty="0">
                <a:solidFill>
                  <a:schemeClr val="tx1"/>
                </a:solidFill>
                <a:latin typeface="ＭＳ Ｐゴシック" pitchFamily="50" charset="-128"/>
                <a:ea typeface="ＭＳ Ｐゴシック" pitchFamily="50" charset="-128"/>
              </a:rPr>
              <a:t>　事例③</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一緒に経営していると言える人</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取締役、理事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過半数以上の議決権を持つ株主</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事業を共同で行っている配偶者</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39</a:t>
            </a:fld>
            <a:endParaRPr kumimoji="1" lang="ja-JP" altLang="en-US" dirty="0"/>
          </a:p>
        </p:txBody>
      </p:sp>
    </p:spTree>
    <p:extLst>
      <p:ext uri="{BB962C8B-B14F-4D97-AF65-F5344CB8AC3E}">
        <p14:creationId xmlns:p14="http://schemas.microsoft.com/office/powerpoint/2010/main" val="195453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19F6106-BED9-4ADB-84EB-A11210E23866}"/>
              </a:ext>
            </a:extLst>
          </p:cNvPr>
          <p:cNvSpPr>
            <a:spLocks noGrp="1"/>
          </p:cNvSpPr>
          <p:nvPr>
            <p:ph type="title"/>
          </p:nvPr>
        </p:nvSpPr>
        <p:spPr>
          <a:xfrm>
            <a:off x="982133" y="457201"/>
            <a:ext cx="7704667" cy="955575"/>
          </a:xfrm>
        </p:spPr>
        <p:txBody>
          <a:bodyPr anchor="t">
            <a:normAutofit fontScale="90000"/>
          </a:bodyPr>
          <a:lstStyle/>
          <a:p>
            <a:pPr algn="l"/>
            <a:r>
              <a:rPr lang="ja-JP" altLang="ja-JP" sz="3600" b="1" kern="1200" dirty="0">
                <a:solidFill>
                  <a:schemeClr val="tx1"/>
                </a:solidFill>
                <a:latin typeface="ＭＳ Ｐゴシック" pitchFamily="50" charset="-128"/>
                <a:ea typeface="ＭＳ Ｐゴシック" pitchFamily="50" charset="-128"/>
              </a:rPr>
              <a:t>１</a:t>
            </a:r>
            <a:r>
              <a:rPr lang="ja-JP" altLang="en-US" sz="3600" b="1" kern="1200" dirty="0">
                <a:solidFill>
                  <a:schemeClr val="tx1"/>
                </a:solidFill>
                <a:latin typeface="ＭＳ Ｐゴシック" pitchFamily="50" charset="-128"/>
                <a:ea typeface="ＭＳ Ｐゴシック" pitchFamily="50" charset="-128"/>
              </a:rPr>
              <a:t>　オープニング</a:t>
            </a:r>
            <a:br>
              <a:rPr lang="en-US" altLang="ja-JP" sz="3600" b="1" kern="1200" dirty="0">
                <a:solidFill>
                  <a:schemeClr val="tx1"/>
                </a:solidFill>
                <a:latin typeface="ＭＳ Ｐゴシック" pitchFamily="50" charset="-128"/>
                <a:ea typeface="ＭＳ Ｐゴシック" pitchFamily="50" charset="-128"/>
              </a:rPr>
            </a:br>
            <a:endParaRPr kumimoji="1" lang="ja-JP" altLang="en-US" sz="3600" dirty="0"/>
          </a:p>
        </p:txBody>
      </p:sp>
      <p:sp>
        <p:nvSpPr>
          <p:cNvPr id="8" name="コンテンツ プレースホルダー 7">
            <a:extLst>
              <a:ext uri="{FF2B5EF4-FFF2-40B4-BE49-F238E27FC236}">
                <a16:creationId xmlns:a16="http://schemas.microsoft.com/office/drawing/2014/main" id="{CC81E87C-F03A-41F0-87E7-8665F714CCD5}"/>
              </a:ext>
            </a:extLst>
          </p:cNvPr>
          <p:cNvSpPr>
            <a:spLocks noGrp="1"/>
          </p:cNvSpPr>
          <p:nvPr>
            <p:ph idx="1"/>
          </p:nvPr>
        </p:nvSpPr>
        <p:spPr>
          <a:xfrm>
            <a:off x="611560" y="1628800"/>
            <a:ext cx="8280919" cy="4479373"/>
          </a:xfrm>
        </p:spPr>
        <p:txBody>
          <a:bodyPr anchor="t">
            <a:normAutofit/>
          </a:bodyPr>
          <a:lstStyle/>
          <a:p>
            <a:pPr marL="0" indent="0" algn="ctr">
              <a:buNone/>
            </a:pPr>
            <a:endParaRPr kumimoji="1" lang="en-US" altLang="ja-JP" dirty="0"/>
          </a:p>
          <a:p>
            <a:pPr marL="0" indent="0">
              <a:buNone/>
            </a:pPr>
            <a:r>
              <a:rPr lang="ja-JP" altLang="en-US" sz="2800" dirty="0">
                <a:latin typeface="UD Digi Kyokasho NK-B" panose="02020700000000000000" pitchFamily="18" charset="-128"/>
                <a:ea typeface="UD Digi Kyokasho NK-B" panose="02020700000000000000" pitchFamily="18" charset="-128"/>
              </a:rPr>
              <a:t>①　改正民法（債権法）の施行は、令和２年４月１日！</a:t>
            </a: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sz="2800" dirty="0">
              <a:latin typeface="UD Digi Kyokasho NK-B" panose="02020700000000000000" pitchFamily="18" charset="-128"/>
              <a:ea typeface="UD Digi Kyokasho NK-B" panose="02020700000000000000" pitchFamily="18" charset="-128"/>
            </a:endParaRPr>
          </a:p>
          <a:p>
            <a:pPr marL="0" indent="0">
              <a:buNone/>
            </a:pPr>
            <a:r>
              <a:rPr lang="ja-JP" altLang="en-US" sz="2800" dirty="0">
                <a:latin typeface="UD Digi Kyokasho NK-B" panose="02020700000000000000" pitchFamily="18" charset="-128"/>
                <a:ea typeface="UD Digi Kyokasho NK-B" panose="02020700000000000000" pitchFamily="18" charset="-128"/>
              </a:rPr>
              <a:t>②　民法の改正は、契約の内容に影響する</a:t>
            </a: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4</a:t>
            </a:fld>
            <a:endParaRPr kumimoji="1" lang="ja-JP" altLang="en-US"/>
          </a:p>
        </p:txBody>
      </p:sp>
    </p:spTree>
    <p:extLst>
      <p:ext uri="{BB962C8B-B14F-4D97-AF65-F5344CB8AC3E}">
        <p14:creationId xmlns:p14="http://schemas.microsoft.com/office/powerpoint/2010/main" val="8133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b="1" kern="1200" dirty="0">
                <a:solidFill>
                  <a:schemeClr val="tx1"/>
                </a:solidFill>
                <a:latin typeface="ＭＳ Ｐゴシック" pitchFamily="50" charset="-128"/>
                <a:ea typeface="ＭＳ Ｐゴシック" pitchFamily="50" charset="-128"/>
              </a:rPr>
              <a:t>４</a:t>
            </a:r>
            <a:r>
              <a:rPr lang="ja-JP" altLang="en-US" sz="3600" b="1" kern="1200" dirty="0">
                <a:solidFill>
                  <a:schemeClr val="tx1"/>
                </a:solidFill>
                <a:latin typeface="ＭＳ Ｐゴシック" pitchFamily="50" charset="-128"/>
                <a:ea typeface="ＭＳ Ｐゴシック" pitchFamily="50" charset="-128"/>
              </a:rPr>
              <a:t>　事例③</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主債務者は、保証人に財産・収支状況等を開示しなければならなくなった。</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開示しなかった場合、保証人は保証を取り消すことができることがある。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40</a:t>
            </a:fld>
            <a:endParaRPr kumimoji="1" lang="ja-JP" altLang="en-US" dirty="0"/>
          </a:p>
        </p:txBody>
      </p:sp>
    </p:spTree>
    <p:extLst>
      <p:ext uri="{BB962C8B-B14F-4D97-AF65-F5344CB8AC3E}">
        <p14:creationId xmlns:p14="http://schemas.microsoft.com/office/powerpoint/2010/main" val="25157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b="1" kern="1200" dirty="0">
                <a:solidFill>
                  <a:schemeClr val="tx1"/>
                </a:solidFill>
                <a:latin typeface="ＭＳ Ｐゴシック" pitchFamily="50" charset="-128"/>
                <a:ea typeface="ＭＳ Ｐゴシック" pitchFamily="50" charset="-128"/>
              </a:rPr>
              <a:t>４</a:t>
            </a:r>
            <a:r>
              <a:rPr lang="ja-JP" altLang="en-US" sz="3600" b="1" kern="1200" dirty="0">
                <a:solidFill>
                  <a:schemeClr val="tx1"/>
                </a:solidFill>
                <a:latin typeface="ＭＳ Ｐゴシック" pitchFamily="50" charset="-128"/>
                <a:ea typeface="ＭＳ Ｐゴシック" pitchFamily="50" charset="-128"/>
              </a:rPr>
              <a:t>　事例③</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根保証では極度額を定める必要があることとなった</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根保証＝将来発生する債務について保証すること</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極度額＝保証する上限額のこと</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r>
              <a:rPr lang="ja-JP" altLang="en-US" sz="2800" dirty="0">
                <a:latin typeface="UD Digi Kyokasho NK-B" panose="02020700000000000000" pitchFamily="18" charset="-128"/>
                <a:ea typeface="UD Digi Kyokasho NK-B" panose="02020700000000000000" pitchFamily="18" charset="-128"/>
              </a:rPr>
              <a:t>賃貸借契約の保証人、従業員の身元保証人など</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41</a:t>
            </a:fld>
            <a:endParaRPr kumimoji="1" lang="ja-JP" altLang="en-US" dirty="0"/>
          </a:p>
        </p:txBody>
      </p:sp>
    </p:spTree>
    <p:extLst>
      <p:ext uri="{BB962C8B-B14F-4D97-AF65-F5344CB8AC3E}">
        <p14:creationId xmlns:p14="http://schemas.microsoft.com/office/powerpoint/2010/main" val="97511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b="1" kern="1200" dirty="0">
                <a:solidFill>
                  <a:schemeClr val="tx1"/>
                </a:solidFill>
                <a:latin typeface="ＭＳ Ｐゴシック" pitchFamily="50" charset="-128"/>
                <a:ea typeface="ＭＳ Ｐゴシック" pitchFamily="50" charset="-128"/>
              </a:rPr>
              <a:t>４</a:t>
            </a:r>
            <a:r>
              <a:rPr lang="ja-JP" altLang="en-US" sz="3600" b="1" kern="1200" dirty="0">
                <a:solidFill>
                  <a:schemeClr val="tx1"/>
                </a:solidFill>
                <a:latin typeface="ＭＳ Ｐゴシック" pitchFamily="50" charset="-128"/>
                <a:ea typeface="ＭＳ Ｐゴシック" pitchFamily="50" charset="-128"/>
              </a:rPr>
              <a:t>　事例③</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827584" y="1412777"/>
            <a:ext cx="7992888" cy="4968551"/>
          </a:xfrm>
        </p:spPr>
        <p:txBody>
          <a:bodyPr anchor="t">
            <a:normAutofit/>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今の民法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連帯保証人に請求すると時効が止まった</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改正民法</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特約がないと、連帯保証人に請求しても時効は止まらない</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42</a:t>
            </a:fld>
            <a:endParaRPr kumimoji="1" lang="ja-JP" altLang="en-US" dirty="0"/>
          </a:p>
        </p:txBody>
      </p:sp>
    </p:spTree>
    <p:extLst>
      <p:ext uri="{BB962C8B-B14F-4D97-AF65-F5344CB8AC3E}">
        <p14:creationId xmlns:p14="http://schemas.microsoft.com/office/powerpoint/2010/main" val="14709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43</a:t>
            </a:fld>
            <a:endParaRPr kumimoji="1" lang="ja-JP" altLang="en-US" dirty="0"/>
          </a:p>
        </p:txBody>
      </p:sp>
      <p:sp>
        <p:nvSpPr>
          <p:cNvPr id="3" name="タイトル 2"/>
          <p:cNvSpPr>
            <a:spLocks noGrp="1"/>
          </p:cNvSpPr>
          <p:nvPr>
            <p:ph type="title" idx="4294967295"/>
          </p:nvPr>
        </p:nvSpPr>
        <p:spPr>
          <a:xfrm>
            <a:off x="468313" y="2687638"/>
            <a:ext cx="8675687" cy="1462087"/>
          </a:xfrm>
        </p:spPr>
        <p:txBody>
          <a:bodyPr/>
          <a:lstStyle/>
          <a:p>
            <a:r>
              <a:rPr kumimoji="1" lang="ja-JP" altLang="en-US" dirty="0">
                <a:latin typeface="ＭＳ Ｐゴシック" panose="020B0600070205080204" pitchFamily="50" charset="-128"/>
                <a:ea typeface="ＭＳ Ｐゴシック" panose="020B0600070205080204" pitchFamily="50" charset="-128"/>
              </a:rPr>
              <a:t>５</a:t>
            </a:r>
            <a:r>
              <a:rPr kumimoji="1" lang="ja-JP" altLang="en-US" dirty="0">
                <a:solidFill>
                  <a:schemeClr val="tx1"/>
                </a:solidFill>
                <a:latin typeface="ＭＳ Ｐゴシック" panose="020B0600070205080204" pitchFamily="50" charset="-128"/>
                <a:ea typeface="ＭＳ Ｐゴシック" panose="020B0600070205080204" pitchFamily="50" charset="-128"/>
              </a:rPr>
              <a:t>　まとめ</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97518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５</a:t>
            </a:r>
            <a:r>
              <a:rPr lang="ja-JP" altLang="en-US" sz="3600" b="1" kern="1200" dirty="0">
                <a:solidFill>
                  <a:schemeClr val="tx1"/>
                </a:solidFill>
                <a:latin typeface="ＭＳ Ｐゴシック" pitchFamily="50" charset="-128"/>
                <a:ea typeface="ＭＳ Ｐゴシック" pitchFamily="50" charset="-128"/>
              </a:rPr>
              <a:t>　まとめ</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412777"/>
            <a:ext cx="8624110" cy="4968551"/>
          </a:xfrm>
        </p:spPr>
        <p:txBody>
          <a:bodyPr anchor="t">
            <a:normAutofit/>
          </a:bodyPr>
          <a:lstStyle/>
          <a:p>
            <a:pPr marL="0" lvl="0" indent="0">
              <a:buNone/>
            </a:pPr>
            <a:r>
              <a:rPr lang="ja-JP" altLang="en-US" sz="2600" dirty="0">
                <a:latin typeface="UD Digi Kyokasho NK-B" panose="02020700000000000000" pitchFamily="18" charset="-128"/>
                <a:ea typeface="UD Digi Kyokasho NK-B" panose="02020700000000000000" pitchFamily="18" charset="-128"/>
              </a:rPr>
              <a:t>改正は令和　　　年　　　月　　　日から！</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＜主な変更点＞</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①　</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②</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③</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④</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44</a:t>
            </a:fld>
            <a:endParaRPr kumimoji="1" lang="ja-JP" altLang="en-US" dirty="0"/>
          </a:p>
        </p:txBody>
      </p:sp>
      <p:sp>
        <p:nvSpPr>
          <p:cNvPr id="5" name="正方形/長方形 4">
            <a:extLst>
              <a:ext uri="{FF2B5EF4-FFF2-40B4-BE49-F238E27FC236}">
                <a16:creationId xmlns:a16="http://schemas.microsoft.com/office/drawing/2014/main" id="{7453E19C-4925-48E1-BB11-19F0E4A2C345}"/>
              </a:ext>
            </a:extLst>
          </p:cNvPr>
          <p:cNvSpPr/>
          <p:nvPr/>
        </p:nvSpPr>
        <p:spPr>
          <a:xfrm>
            <a:off x="2051720" y="1575804"/>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62E19C9D-859C-4D5F-9BDB-B629C417B6B7}"/>
              </a:ext>
            </a:extLst>
          </p:cNvPr>
          <p:cNvSpPr/>
          <p:nvPr/>
        </p:nvSpPr>
        <p:spPr>
          <a:xfrm>
            <a:off x="2987824" y="1575804"/>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8D33687A-A79E-4652-AB77-3C7A9E380070}"/>
              </a:ext>
            </a:extLst>
          </p:cNvPr>
          <p:cNvSpPr/>
          <p:nvPr/>
        </p:nvSpPr>
        <p:spPr>
          <a:xfrm>
            <a:off x="3851920" y="1575804"/>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7837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５</a:t>
            </a:r>
            <a:r>
              <a:rPr lang="ja-JP" altLang="en-US" sz="3600" b="1" kern="1200" dirty="0">
                <a:solidFill>
                  <a:schemeClr val="tx1"/>
                </a:solidFill>
                <a:latin typeface="ＭＳ Ｐゴシック" pitchFamily="50" charset="-128"/>
                <a:ea typeface="ＭＳ Ｐゴシック" pitchFamily="50" charset="-128"/>
              </a:rPr>
              <a:t>　まとめ</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412777"/>
            <a:ext cx="8624110" cy="4968551"/>
          </a:xfrm>
        </p:spPr>
        <p:txBody>
          <a:bodyPr anchor="t">
            <a:normAutofit/>
          </a:bodyPr>
          <a:lstStyle/>
          <a:p>
            <a:pPr marL="0" lvl="0" indent="0">
              <a:buNone/>
            </a:pPr>
            <a:r>
              <a:rPr lang="ja-JP" altLang="en-US" sz="2600" dirty="0">
                <a:latin typeface="UD Digi Kyokasho NK-B" panose="02020700000000000000" pitchFamily="18" charset="-128"/>
                <a:ea typeface="UD Digi Kyokasho NK-B" panose="02020700000000000000" pitchFamily="18" charset="-128"/>
              </a:rPr>
              <a:t>改正は令和　　　年　　　月　　　日から！</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＜主な変更点＞</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①　時効期間は請求できることを知ってから　　　年になる</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②</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③</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④</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45</a:t>
            </a:fld>
            <a:endParaRPr kumimoji="1" lang="ja-JP" altLang="en-US" dirty="0"/>
          </a:p>
        </p:txBody>
      </p:sp>
      <p:sp>
        <p:nvSpPr>
          <p:cNvPr id="5" name="正方形/長方形 4">
            <a:extLst>
              <a:ext uri="{FF2B5EF4-FFF2-40B4-BE49-F238E27FC236}">
                <a16:creationId xmlns:a16="http://schemas.microsoft.com/office/drawing/2014/main" id="{7453E19C-4925-48E1-BB11-19F0E4A2C345}"/>
              </a:ext>
            </a:extLst>
          </p:cNvPr>
          <p:cNvSpPr/>
          <p:nvPr/>
        </p:nvSpPr>
        <p:spPr>
          <a:xfrm>
            <a:off x="2051720" y="1575804"/>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62E19C9D-859C-4D5F-9BDB-B629C417B6B7}"/>
              </a:ext>
            </a:extLst>
          </p:cNvPr>
          <p:cNvSpPr/>
          <p:nvPr/>
        </p:nvSpPr>
        <p:spPr>
          <a:xfrm>
            <a:off x="2987824" y="1575804"/>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8D33687A-A79E-4652-AB77-3C7A9E380070}"/>
              </a:ext>
            </a:extLst>
          </p:cNvPr>
          <p:cNvSpPr/>
          <p:nvPr/>
        </p:nvSpPr>
        <p:spPr>
          <a:xfrm>
            <a:off x="3851920" y="1575804"/>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A47F4DB-1A3E-4786-98C3-FF5C8BCCD6F8}"/>
              </a:ext>
            </a:extLst>
          </p:cNvPr>
          <p:cNvSpPr/>
          <p:nvPr/>
        </p:nvSpPr>
        <p:spPr>
          <a:xfrm>
            <a:off x="6444208" y="3359680"/>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2378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５</a:t>
            </a:r>
            <a:r>
              <a:rPr lang="ja-JP" altLang="en-US" sz="3600" b="1" kern="1200" dirty="0">
                <a:solidFill>
                  <a:schemeClr val="tx1"/>
                </a:solidFill>
                <a:latin typeface="ＭＳ Ｐゴシック" pitchFamily="50" charset="-128"/>
                <a:ea typeface="ＭＳ Ｐゴシック" pitchFamily="50" charset="-128"/>
              </a:rPr>
              <a:t>　まとめ</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412776"/>
            <a:ext cx="8624110" cy="5256584"/>
          </a:xfrm>
        </p:spPr>
        <p:txBody>
          <a:bodyPr anchor="t">
            <a:normAutofit/>
          </a:bodyPr>
          <a:lstStyle/>
          <a:p>
            <a:pPr marL="0" lvl="0" indent="0">
              <a:buNone/>
            </a:pPr>
            <a:r>
              <a:rPr lang="ja-JP" altLang="en-US" sz="2600" dirty="0">
                <a:latin typeface="UD Digi Kyokasho NK-B" panose="02020700000000000000" pitchFamily="18" charset="-128"/>
                <a:ea typeface="UD Digi Kyokasho NK-B" panose="02020700000000000000" pitchFamily="18" charset="-128"/>
              </a:rPr>
              <a:t>改正は令和　　　年　　　月　　　日から！</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＜主な変更点＞</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①　時効期間は請求できることを知ってから　　　年になる</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②　承諾も　　　した時に効力が生じるようになる</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③</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④</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46</a:t>
            </a:fld>
            <a:endParaRPr kumimoji="1" lang="ja-JP" altLang="en-US" dirty="0"/>
          </a:p>
        </p:txBody>
      </p:sp>
      <p:sp>
        <p:nvSpPr>
          <p:cNvPr id="5" name="正方形/長方形 4">
            <a:extLst>
              <a:ext uri="{FF2B5EF4-FFF2-40B4-BE49-F238E27FC236}">
                <a16:creationId xmlns:a16="http://schemas.microsoft.com/office/drawing/2014/main" id="{7453E19C-4925-48E1-BB11-19F0E4A2C345}"/>
              </a:ext>
            </a:extLst>
          </p:cNvPr>
          <p:cNvSpPr/>
          <p:nvPr/>
        </p:nvSpPr>
        <p:spPr>
          <a:xfrm>
            <a:off x="2060847"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62E19C9D-859C-4D5F-9BDB-B629C417B6B7}"/>
              </a:ext>
            </a:extLst>
          </p:cNvPr>
          <p:cNvSpPr/>
          <p:nvPr/>
        </p:nvSpPr>
        <p:spPr>
          <a:xfrm>
            <a:off x="2987824"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D33687A-A79E-4652-AB77-3C7A9E380070}"/>
              </a:ext>
            </a:extLst>
          </p:cNvPr>
          <p:cNvSpPr/>
          <p:nvPr/>
        </p:nvSpPr>
        <p:spPr>
          <a:xfrm>
            <a:off x="3838631"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A47F4DB-1A3E-4786-98C3-FF5C8BCCD6F8}"/>
              </a:ext>
            </a:extLst>
          </p:cNvPr>
          <p:cNvSpPr/>
          <p:nvPr/>
        </p:nvSpPr>
        <p:spPr>
          <a:xfrm>
            <a:off x="6516216" y="3311100"/>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A91F4F5-8B36-4A0D-A94A-6275692D5A15}"/>
              </a:ext>
            </a:extLst>
          </p:cNvPr>
          <p:cNvSpPr/>
          <p:nvPr/>
        </p:nvSpPr>
        <p:spPr>
          <a:xfrm>
            <a:off x="1907704" y="3940332"/>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3064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５</a:t>
            </a:r>
            <a:r>
              <a:rPr lang="ja-JP" altLang="en-US" sz="3600" b="1" kern="1200" dirty="0">
                <a:solidFill>
                  <a:schemeClr val="tx1"/>
                </a:solidFill>
                <a:latin typeface="ＭＳ Ｐゴシック" pitchFamily="50" charset="-128"/>
                <a:ea typeface="ＭＳ Ｐゴシック" pitchFamily="50" charset="-128"/>
              </a:rPr>
              <a:t>　まとめ</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412777"/>
            <a:ext cx="8424936" cy="4968551"/>
          </a:xfrm>
        </p:spPr>
        <p:txBody>
          <a:bodyPr anchor="t">
            <a:normAutofit/>
          </a:bodyPr>
          <a:lstStyle/>
          <a:p>
            <a:pPr marL="0" lvl="0" indent="0">
              <a:buNone/>
            </a:pPr>
            <a:r>
              <a:rPr lang="ja-JP" altLang="en-US" sz="2600" dirty="0">
                <a:latin typeface="UD Digi Kyokasho NK-B" panose="02020700000000000000" pitchFamily="18" charset="-128"/>
                <a:ea typeface="UD Digi Kyokasho NK-B" panose="02020700000000000000" pitchFamily="18" charset="-128"/>
              </a:rPr>
              <a:t>改正は令和　　　年　　　月　　　日から！</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＜主な変更点＞</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①　時効期間は請求できることを知ってから　　　年になる</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②　承諾も　　　した時に効力が生じるようになる</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r>
              <a:rPr lang="ja-JP" altLang="en-US" sz="2600" dirty="0">
                <a:latin typeface="UD Digi Kyokasho NK-B" panose="02020700000000000000" pitchFamily="18" charset="-128"/>
                <a:ea typeface="UD Digi Kyokasho NK-B" panose="02020700000000000000" pitchFamily="18" charset="-128"/>
              </a:rPr>
              <a:t>③　不具合は知った時から　　　年以内に通知すれば、　　年保証になる（引渡時からは１０年保証）</a:t>
            </a:r>
            <a:endParaRPr lang="en-US" altLang="ja-JP" sz="26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47</a:t>
            </a:fld>
            <a:endParaRPr kumimoji="1" lang="ja-JP" altLang="en-US" dirty="0"/>
          </a:p>
        </p:txBody>
      </p:sp>
      <p:sp>
        <p:nvSpPr>
          <p:cNvPr id="5" name="正方形/長方形 4">
            <a:extLst>
              <a:ext uri="{FF2B5EF4-FFF2-40B4-BE49-F238E27FC236}">
                <a16:creationId xmlns:a16="http://schemas.microsoft.com/office/drawing/2014/main" id="{7453E19C-4925-48E1-BB11-19F0E4A2C345}"/>
              </a:ext>
            </a:extLst>
          </p:cNvPr>
          <p:cNvSpPr/>
          <p:nvPr/>
        </p:nvSpPr>
        <p:spPr>
          <a:xfrm>
            <a:off x="2044975"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62E19C9D-859C-4D5F-9BDB-B629C417B6B7}"/>
              </a:ext>
            </a:extLst>
          </p:cNvPr>
          <p:cNvSpPr/>
          <p:nvPr/>
        </p:nvSpPr>
        <p:spPr>
          <a:xfrm>
            <a:off x="2987824"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D33687A-A79E-4652-AB77-3C7A9E380070}"/>
              </a:ext>
            </a:extLst>
          </p:cNvPr>
          <p:cNvSpPr/>
          <p:nvPr/>
        </p:nvSpPr>
        <p:spPr>
          <a:xfrm>
            <a:off x="3872001"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A47F4DB-1A3E-4786-98C3-FF5C8BCCD6F8}"/>
              </a:ext>
            </a:extLst>
          </p:cNvPr>
          <p:cNvSpPr/>
          <p:nvPr/>
        </p:nvSpPr>
        <p:spPr>
          <a:xfrm>
            <a:off x="6444208" y="3327428"/>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66A90C8-8856-4C11-B6A1-C4FA2B2AD3F3}"/>
              </a:ext>
            </a:extLst>
          </p:cNvPr>
          <p:cNvSpPr/>
          <p:nvPr/>
        </p:nvSpPr>
        <p:spPr>
          <a:xfrm>
            <a:off x="4124029" y="4566576"/>
            <a:ext cx="42160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F8B7171-C675-438F-828E-BEC1D91D5383}"/>
              </a:ext>
            </a:extLst>
          </p:cNvPr>
          <p:cNvSpPr/>
          <p:nvPr/>
        </p:nvSpPr>
        <p:spPr>
          <a:xfrm>
            <a:off x="7649095" y="4566576"/>
            <a:ext cx="3600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D13AB35-67D1-46F9-B4E7-71DEAFCCE2F2}"/>
              </a:ext>
            </a:extLst>
          </p:cNvPr>
          <p:cNvSpPr/>
          <p:nvPr/>
        </p:nvSpPr>
        <p:spPr>
          <a:xfrm>
            <a:off x="1907704" y="396979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9842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５</a:t>
            </a:r>
            <a:r>
              <a:rPr lang="ja-JP" altLang="en-US" sz="3600" b="1" kern="1200" dirty="0">
                <a:solidFill>
                  <a:schemeClr val="tx1"/>
                </a:solidFill>
                <a:latin typeface="ＭＳ Ｐゴシック" pitchFamily="50" charset="-128"/>
                <a:ea typeface="ＭＳ Ｐゴシック" pitchFamily="50" charset="-128"/>
              </a:rPr>
              <a:t>　まとめ</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412777"/>
            <a:ext cx="8352928" cy="4752527"/>
          </a:xfrm>
        </p:spPr>
        <p:txBody>
          <a:bodyPr anchor="t">
            <a:normAutofit fontScale="92500"/>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改正は令和　　　年　　　月　　　日から！</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＜主な変更点＞</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①　時効期間は請求できることを知ってから　　　年になる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②　承諾も　　　した時に効力が生じるようになる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③　不具合は知った時から　　　年以内に通知すれば、　　年保証になる（引渡時からは１０年保証）</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④　事業資金借入の保証は原則　　　　　　　で行うことが必要</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48</a:t>
            </a:fld>
            <a:endParaRPr kumimoji="1" lang="ja-JP" altLang="en-US" dirty="0"/>
          </a:p>
        </p:txBody>
      </p:sp>
      <p:sp>
        <p:nvSpPr>
          <p:cNvPr id="5" name="正方形/長方形 4">
            <a:extLst>
              <a:ext uri="{FF2B5EF4-FFF2-40B4-BE49-F238E27FC236}">
                <a16:creationId xmlns:a16="http://schemas.microsoft.com/office/drawing/2014/main" id="{7453E19C-4925-48E1-BB11-19F0E4A2C345}"/>
              </a:ext>
            </a:extLst>
          </p:cNvPr>
          <p:cNvSpPr/>
          <p:nvPr/>
        </p:nvSpPr>
        <p:spPr>
          <a:xfrm>
            <a:off x="2051720"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62E19C9D-859C-4D5F-9BDB-B629C417B6B7}"/>
              </a:ext>
            </a:extLst>
          </p:cNvPr>
          <p:cNvSpPr/>
          <p:nvPr/>
        </p:nvSpPr>
        <p:spPr>
          <a:xfrm>
            <a:off x="2987824" y="1575553"/>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D33687A-A79E-4652-AB77-3C7A9E380070}"/>
              </a:ext>
            </a:extLst>
          </p:cNvPr>
          <p:cNvSpPr/>
          <p:nvPr/>
        </p:nvSpPr>
        <p:spPr>
          <a:xfrm>
            <a:off x="3851920" y="1571345"/>
            <a:ext cx="50405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A47F4DB-1A3E-4786-98C3-FF5C8BCCD6F8}"/>
              </a:ext>
            </a:extLst>
          </p:cNvPr>
          <p:cNvSpPr/>
          <p:nvPr/>
        </p:nvSpPr>
        <p:spPr>
          <a:xfrm>
            <a:off x="6444208" y="3308412"/>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66A90C8-8856-4C11-B6A1-C4FA2B2AD3F3}"/>
              </a:ext>
            </a:extLst>
          </p:cNvPr>
          <p:cNvSpPr/>
          <p:nvPr/>
        </p:nvSpPr>
        <p:spPr>
          <a:xfrm>
            <a:off x="4139952" y="4546799"/>
            <a:ext cx="42160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F8B7171-C675-438F-828E-BEC1D91D5383}"/>
              </a:ext>
            </a:extLst>
          </p:cNvPr>
          <p:cNvSpPr/>
          <p:nvPr/>
        </p:nvSpPr>
        <p:spPr>
          <a:xfrm>
            <a:off x="7668344" y="4546799"/>
            <a:ext cx="36004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4EFDF0C-30CE-458E-A73C-F298DD7BCA66}"/>
              </a:ext>
            </a:extLst>
          </p:cNvPr>
          <p:cNvSpPr/>
          <p:nvPr/>
        </p:nvSpPr>
        <p:spPr>
          <a:xfrm>
            <a:off x="4932040" y="5589240"/>
            <a:ext cx="115212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D13AB35-67D1-46F9-B4E7-71DEAFCCE2F2}"/>
              </a:ext>
            </a:extLst>
          </p:cNvPr>
          <p:cNvSpPr/>
          <p:nvPr/>
        </p:nvSpPr>
        <p:spPr>
          <a:xfrm>
            <a:off x="1871700" y="3962695"/>
            <a:ext cx="54006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932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32656"/>
            <a:ext cx="7632848" cy="1080121"/>
          </a:xfrm>
        </p:spPr>
        <p:txBody>
          <a:bodyPr>
            <a:normAutofit fontScale="90000"/>
          </a:bodyPr>
          <a:lstStyle/>
          <a:p>
            <a:pPr lvl="0"/>
            <a:r>
              <a:rPr lang="ja-JP" altLang="en-US" sz="3600" b="1" dirty="0">
                <a:latin typeface="ＭＳ Ｐゴシック" pitchFamily="50" charset="-128"/>
                <a:ea typeface="ＭＳ Ｐゴシック" pitchFamily="50" charset="-128"/>
              </a:rPr>
              <a:t>５</a:t>
            </a:r>
            <a:r>
              <a:rPr lang="ja-JP" altLang="en-US" sz="3600" b="1" kern="1200" dirty="0">
                <a:solidFill>
                  <a:schemeClr val="tx1"/>
                </a:solidFill>
                <a:latin typeface="ＭＳ Ｐゴシック" pitchFamily="50" charset="-128"/>
                <a:ea typeface="ＭＳ Ｐゴシック" pitchFamily="50" charset="-128"/>
              </a:rPr>
              <a:t>　まとめ</a:t>
            </a:r>
            <a:br>
              <a:rPr lang="en-US" altLang="ja-JP" sz="3600" b="1" kern="1200" dirty="0">
                <a:solidFill>
                  <a:schemeClr val="tx1"/>
                </a:solidFill>
                <a:latin typeface="ＭＳ Ｐゴシック" pitchFamily="50" charset="-128"/>
                <a:ea typeface="ＭＳ Ｐゴシック" pitchFamily="50" charset="-128"/>
              </a:rPr>
            </a:br>
            <a:br>
              <a:rPr lang="en-US" altLang="ja-JP" sz="3600" b="1" kern="1200" dirty="0">
                <a:solidFill>
                  <a:schemeClr val="tx1"/>
                </a:solidFill>
                <a:latin typeface="ＭＳ Ｐゴシック" pitchFamily="50" charset="-128"/>
                <a:ea typeface="ＭＳ Ｐゴシック" pitchFamily="50" charset="-128"/>
              </a:rPr>
            </a:br>
            <a:r>
              <a:rPr lang="ja-JP" altLang="en-US" sz="3600" b="1" kern="1200" dirty="0">
                <a:solidFill>
                  <a:schemeClr val="tx1"/>
                </a:solidFill>
                <a:latin typeface="ＭＳ Ｐゴシック" pitchFamily="50" charset="-128"/>
                <a:ea typeface="ＭＳ Ｐゴシック" pitchFamily="50" charset="-128"/>
              </a:rPr>
              <a:t>　　</a:t>
            </a:r>
            <a:endParaRPr kumimoji="1" lang="ja-JP" altLang="en-US" sz="3600" dirty="0">
              <a:latin typeface="ＭＳ Ｐゴシック" pitchFamily="50" charset="-128"/>
              <a:ea typeface="ＭＳ Ｐゴシック" pitchFamily="50" charset="-128"/>
            </a:endParaRPr>
          </a:p>
        </p:txBody>
      </p:sp>
      <p:sp>
        <p:nvSpPr>
          <p:cNvPr id="3" name="コンテンツ プレースホルダー 2"/>
          <p:cNvSpPr>
            <a:spLocks noGrp="1"/>
          </p:cNvSpPr>
          <p:nvPr>
            <p:ph idx="1"/>
          </p:nvPr>
        </p:nvSpPr>
        <p:spPr>
          <a:xfrm>
            <a:off x="323528" y="1412777"/>
            <a:ext cx="8496944" cy="4968551"/>
          </a:xfrm>
        </p:spPr>
        <p:txBody>
          <a:bodyPr anchor="t">
            <a:normAutofit fontScale="92500"/>
          </a:bodyPr>
          <a:lstStyle/>
          <a:p>
            <a:pPr marL="0" lvl="0" indent="0">
              <a:buNone/>
            </a:pPr>
            <a:r>
              <a:rPr lang="ja-JP" altLang="en-US" sz="2800" dirty="0">
                <a:latin typeface="UD Digi Kyokasho NK-B" panose="02020700000000000000" pitchFamily="18" charset="-128"/>
                <a:ea typeface="UD Digi Kyokasho NK-B" panose="02020700000000000000" pitchFamily="18" charset="-128"/>
              </a:rPr>
              <a:t>改正は令和２年４月１日から！</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＜主な変更点＞</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①　時効期間は請求できることを知ってから５年になる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②　承諾も到達した時に効力が生じるようになる</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③　不具合は知った時から１年以内に通知すれば、５年保証になる（引渡時からは１０年保証）</a:t>
            </a:r>
            <a:endParaRPr lang="en-US" altLang="ja-JP" sz="2800" dirty="0">
              <a:latin typeface="UD Digi Kyokasho NK-B" panose="02020700000000000000" pitchFamily="18" charset="-128"/>
              <a:ea typeface="UD Digi Kyokasho NK-B" panose="02020700000000000000" pitchFamily="18" charset="-128"/>
            </a:endParaRPr>
          </a:p>
          <a:p>
            <a:pPr marL="0" lvl="0" indent="0">
              <a:buNone/>
            </a:pPr>
            <a:r>
              <a:rPr lang="ja-JP" altLang="en-US" sz="2800" dirty="0">
                <a:latin typeface="UD Digi Kyokasho NK-B" panose="02020700000000000000" pitchFamily="18" charset="-128"/>
                <a:ea typeface="UD Digi Kyokasho NK-B" panose="02020700000000000000" pitchFamily="18" charset="-128"/>
              </a:rPr>
              <a:t>④　事業資金借入の保証は原則公正証書で行うことが必要</a:t>
            </a:r>
            <a:endParaRPr lang="en-US" altLang="ja-JP" sz="2800" dirty="0">
              <a:latin typeface="UD Digi Kyokasho NK-B" panose="02020700000000000000" pitchFamily="18" charset="-128"/>
              <a:ea typeface="UD Digi Kyokasho NK-B" panose="02020700000000000000" pitchFamily="18" charset="-128"/>
            </a:endParaRPr>
          </a:p>
          <a:p>
            <a:pPr marL="0" lvl="0" indent="0" algn="ctr">
              <a:buNone/>
            </a:pPr>
            <a:endParaRPr lang="en-US" altLang="ja-JP" dirty="0"/>
          </a:p>
          <a:p>
            <a:pPr marL="0" lvl="0" indent="0">
              <a:buNone/>
            </a:pPr>
            <a:endParaRPr lang="en-US" altLang="ja-JP" dirty="0"/>
          </a:p>
          <a:p>
            <a:pPr marL="0" lvl="0" indent="0">
              <a:buNone/>
            </a:pPr>
            <a:endParaRPr lang="en-US" altLang="ja-JP" dirty="0"/>
          </a:p>
        </p:txBody>
      </p:sp>
      <p:sp>
        <p:nvSpPr>
          <p:cNvPr id="4" name="スライド番号プレースホルダー 3"/>
          <p:cNvSpPr>
            <a:spLocks noGrp="1"/>
          </p:cNvSpPr>
          <p:nvPr>
            <p:ph type="sldNum" sz="quarter" idx="12"/>
          </p:nvPr>
        </p:nvSpPr>
        <p:spPr>
          <a:xfrm>
            <a:off x="7042638" y="6284168"/>
            <a:ext cx="1905000" cy="457200"/>
          </a:xfrm>
        </p:spPr>
        <p:txBody>
          <a:bodyPr/>
          <a:lstStyle/>
          <a:p>
            <a:fld id="{F16A3D4A-991C-4B79-BA9E-C46CBA1C3738}" type="slidenum">
              <a:rPr kumimoji="1" lang="ja-JP" altLang="en-US" smtClean="0"/>
              <a:pPr/>
              <a:t>49</a:t>
            </a:fld>
            <a:endParaRPr kumimoji="1" lang="ja-JP" altLang="en-US" dirty="0"/>
          </a:p>
        </p:txBody>
      </p:sp>
    </p:spTree>
    <p:extLst>
      <p:ext uri="{BB962C8B-B14F-4D97-AF65-F5344CB8AC3E}">
        <p14:creationId xmlns:p14="http://schemas.microsoft.com/office/powerpoint/2010/main" val="166116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19F6106-BED9-4ADB-84EB-A11210E23866}"/>
              </a:ext>
            </a:extLst>
          </p:cNvPr>
          <p:cNvSpPr>
            <a:spLocks noGrp="1"/>
          </p:cNvSpPr>
          <p:nvPr>
            <p:ph type="title"/>
          </p:nvPr>
        </p:nvSpPr>
        <p:spPr>
          <a:xfrm>
            <a:off x="982133" y="457201"/>
            <a:ext cx="7704667" cy="955575"/>
          </a:xfrm>
        </p:spPr>
        <p:txBody>
          <a:bodyPr anchor="t">
            <a:normAutofit fontScale="90000"/>
          </a:bodyPr>
          <a:lstStyle/>
          <a:p>
            <a:pPr algn="l"/>
            <a:r>
              <a:rPr lang="ja-JP" altLang="ja-JP" sz="3600" b="1" kern="1200" dirty="0">
                <a:solidFill>
                  <a:schemeClr val="tx1"/>
                </a:solidFill>
                <a:latin typeface="ＭＳ Ｐゴシック" pitchFamily="50" charset="-128"/>
                <a:ea typeface="ＭＳ Ｐゴシック" pitchFamily="50" charset="-128"/>
              </a:rPr>
              <a:t>１</a:t>
            </a:r>
            <a:r>
              <a:rPr lang="ja-JP" altLang="en-US" sz="3600" b="1" kern="1200" dirty="0">
                <a:solidFill>
                  <a:schemeClr val="tx1"/>
                </a:solidFill>
                <a:latin typeface="ＭＳ Ｐゴシック" pitchFamily="50" charset="-128"/>
                <a:ea typeface="ＭＳ Ｐゴシック" pitchFamily="50" charset="-128"/>
              </a:rPr>
              <a:t>　オープニング</a:t>
            </a:r>
            <a:br>
              <a:rPr lang="en-US" altLang="ja-JP" sz="3600" b="1" kern="1200" dirty="0">
                <a:solidFill>
                  <a:schemeClr val="tx1"/>
                </a:solidFill>
                <a:latin typeface="ＭＳ Ｐゴシック" pitchFamily="50" charset="-128"/>
                <a:ea typeface="ＭＳ Ｐゴシック" pitchFamily="50" charset="-128"/>
              </a:rPr>
            </a:br>
            <a:endParaRPr kumimoji="1" lang="ja-JP" altLang="en-US" sz="3600" dirty="0"/>
          </a:p>
        </p:txBody>
      </p:sp>
      <p:sp>
        <p:nvSpPr>
          <p:cNvPr id="8" name="コンテンツ プレースホルダー 7">
            <a:extLst>
              <a:ext uri="{FF2B5EF4-FFF2-40B4-BE49-F238E27FC236}">
                <a16:creationId xmlns:a16="http://schemas.microsoft.com/office/drawing/2014/main" id="{CC81E87C-F03A-41F0-87E7-8665F714CCD5}"/>
              </a:ext>
            </a:extLst>
          </p:cNvPr>
          <p:cNvSpPr>
            <a:spLocks noGrp="1"/>
          </p:cNvSpPr>
          <p:nvPr>
            <p:ph idx="1"/>
          </p:nvPr>
        </p:nvSpPr>
        <p:spPr>
          <a:xfrm>
            <a:off x="611560" y="1628800"/>
            <a:ext cx="8280919" cy="4479373"/>
          </a:xfrm>
        </p:spPr>
        <p:txBody>
          <a:bodyPr anchor="t">
            <a:normAutofit/>
          </a:bodyPr>
          <a:lstStyle/>
          <a:p>
            <a:pPr marL="0" indent="0">
              <a:buNone/>
            </a:pPr>
            <a:r>
              <a:rPr lang="ja-JP" altLang="en-US" sz="2800" dirty="0">
                <a:latin typeface="UD Digi Kyokasho NK-B" panose="02020700000000000000" pitchFamily="18" charset="-128"/>
                <a:ea typeface="UD Digi Kyokasho NK-B" panose="02020700000000000000" pitchFamily="18" charset="-128"/>
              </a:rPr>
              <a:t>改正民法（債権法）の施行は令和２年４月１日</a:t>
            </a:r>
            <a:endParaRPr lang="en-US" altLang="ja-JP" sz="2800" dirty="0">
              <a:latin typeface="UD Digi Kyokasho NK-B" panose="02020700000000000000" pitchFamily="18" charset="-128"/>
              <a:ea typeface="UD Digi Kyokasho NK-B" panose="02020700000000000000" pitchFamily="18" charset="-128"/>
            </a:endParaRPr>
          </a:p>
          <a:p>
            <a:pPr mar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indent="0">
              <a:buNone/>
            </a:pPr>
            <a:r>
              <a:rPr lang="ja-JP" altLang="en-US" sz="2800" dirty="0">
                <a:latin typeface="UD Digi Kyokasho NK-B" panose="02020700000000000000" pitchFamily="18" charset="-128"/>
                <a:ea typeface="UD Digi Kyokasho NK-B" panose="02020700000000000000" pitchFamily="18" charset="-128"/>
              </a:rPr>
              <a:t>令和２年３月３１日までに結んだ契約については、現在の民法が用いられる</a:t>
            </a:r>
            <a:endParaRPr lang="en-US" altLang="ja-JP" sz="2800" dirty="0">
              <a:latin typeface="UD Digi Kyokasho NK-B" panose="02020700000000000000" pitchFamily="18" charset="-128"/>
              <a:ea typeface="UD Digi Kyokasho NK-B" panose="02020700000000000000" pitchFamily="18" charset="-128"/>
            </a:endParaRPr>
          </a:p>
          <a:p>
            <a:pPr mar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indent="0">
              <a:buNone/>
            </a:pPr>
            <a:r>
              <a:rPr lang="ja-JP" altLang="en-US" sz="2800" dirty="0">
                <a:latin typeface="UD Digi Kyokasho NK-B" panose="02020700000000000000" pitchFamily="18" charset="-128"/>
                <a:ea typeface="UD Digi Kyokasho NK-B" panose="02020700000000000000" pitchFamily="18" charset="-128"/>
              </a:rPr>
              <a:t>改正民法が適用されるのは、令和２年４月１日以降に結んだ契約</a:t>
            </a: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5</a:t>
            </a:fld>
            <a:endParaRPr kumimoji="1" lang="ja-JP" altLang="en-US"/>
          </a:p>
        </p:txBody>
      </p:sp>
    </p:spTree>
    <p:extLst>
      <p:ext uri="{BB962C8B-B14F-4D97-AF65-F5344CB8AC3E}">
        <p14:creationId xmlns:p14="http://schemas.microsoft.com/office/powerpoint/2010/main" val="14984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 calcmode="lin" valueType="num">
                                      <p:cBhvr additive="base">
                                        <p:cTn id="1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　</a:t>
            </a:r>
          </a:p>
        </p:txBody>
      </p:sp>
      <p:sp>
        <p:nvSpPr>
          <p:cNvPr id="3" name="コンテンツ プレースホルダー 2"/>
          <p:cNvSpPr>
            <a:spLocks noGrp="1"/>
          </p:cNvSpPr>
          <p:nvPr>
            <p:ph idx="1"/>
          </p:nvPr>
        </p:nvSpPr>
        <p:spPr>
          <a:xfrm>
            <a:off x="827584" y="1124744"/>
            <a:ext cx="8127382" cy="5007769"/>
          </a:xfrm>
        </p:spPr>
        <p:txBody>
          <a:bodyPr>
            <a:normAutofit fontScale="85000" lnSpcReduction="10000"/>
          </a:bodyPr>
          <a:lstStyle/>
          <a:p>
            <a:pPr marL="0" indent="0">
              <a:buNone/>
            </a:pPr>
            <a:r>
              <a:rPr lang="ja-JP" altLang="en-US" sz="3200" dirty="0">
                <a:latin typeface="UD デジタル 教科書体 NP-B" panose="02020700000000000000" pitchFamily="18" charset="-128"/>
                <a:ea typeface="UD デジタル 教科書体 NP-B" panose="02020700000000000000" pitchFamily="18" charset="-128"/>
              </a:rPr>
              <a:t>本日</a:t>
            </a:r>
            <a:r>
              <a:rPr kumimoji="1" lang="ja-JP" altLang="en-US" sz="3200" dirty="0">
                <a:latin typeface="UD デジタル 教科書体 NP-B" panose="02020700000000000000" pitchFamily="18" charset="-128"/>
                <a:ea typeface="UD デジタル 教科書体 NP-B" panose="02020700000000000000" pitchFamily="18" charset="-128"/>
              </a:rPr>
              <a:t>の講演は、これで終わりです。</a:t>
            </a:r>
            <a:endParaRPr kumimoji="1"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3200" dirty="0">
                <a:latin typeface="UD デジタル 教科書体 NP-B" panose="02020700000000000000" pitchFamily="18" charset="-128"/>
                <a:ea typeface="UD デジタル 教科書体 NP-B" panose="02020700000000000000" pitchFamily="18" charset="-128"/>
              </a:rPr>
              <a:t>最後まで、お話を聞いていただき、</a:t>
            </a:r>
            <a:endParaRPr kumimoji="1"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a:latin typeface="UD デジタル 教科書体 NP-B" panose="02020700000000000000" pitchFamily="18" charset="-128"/>
                <a:ea typeface="UD デジタル 教科書体 NP-B" panose="02020700000000000000" pitchFamily="18" charset="-128"/>
              </a:rPr>
              <a:t>ありがとうございました。</a:t>
            </a:r>
            <a:endParaRPr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2000" dirty="0"/>
          </a:p>
          <a:p>
            <a:pPr marL="0" indent="0">
              <a:buNone/>
            </a:pPr>
            <a:r>
              <a:rPr kumimoji="1" lang="ja-JP" altLang="en-US" sz="2400" dirty="0"/>
              <a:t>　　</a:t>
            </a:r>
            <a:endParaRPr kumimoji="1" lang="en-US" altLang="ja-JP" sz="2400" dirty="0"/>
          </a:p>
          <a:p>
            <a:pPr marL="0" indent="0">
              <a:buNone/>
            </a:pPr>
            <a:endParaRPr lang="en-US" altLang="ja-JP" sz="3600" dirty="0"/>
          </a:p>
          <a:p>
            <a:pPr marL="0" indent="0">
              <a:buNone/>
            </a:pPr>
            <a:r>
              <a:rPr kumimoji="1" lang="ja-JP" altLang="en-US" sz="3600" dirty="0"/>
              <a:t>　　　　　　　　</a:t>
            </a:r>
          </a:p>
        </p:txBody>
      </p:sp>
      <p:sp>
        <p:nvSpPr>
          <p:cNvPr id="4" name="スライド番号プレースホルダー 3"/>
          <p:cNvSpPr>
            <a:spLocks noGrp="1"/>
          </p:cNvSpPr>
          <p:nvPr>
            <p:ph type="sldNum" sz="quarter" idx="12"/>
          </p:nvPr>
        </p:nvSpPr>
        <p:spPr/>
        <p:txBody>
          <a:bodyPr/>
          <a:lstStyle/>
          <a:p>
            <a:fld id="{F16A3D4A-991C-4B79-BA9E-C46CBA1C3738}" type="slidenum">
              <a:rPr kumimoji="1" lang="ja-JP" altLang="en-US" smtClean="0"/>
              <a:pPr/>
              <a:t>50</a:t>
            </a:fld>
            <a:endParaRPr kumimoji="1" lang="ja-JP" altLang="en-US" dirty="0"/>
          </a:p>
        </p:txBody>
      </p:sp>
    </p:spTree>
    <p:extLst>
      <p:ext uri="{BB962C8B-B14F-4D97-AF65-F5344CB8AC3E}">
        <p14:creationId xmlns:p14="http://schemas.microsoft.com/office/powerpoint/2010/main" val="211391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19F6106-BED9-4ADB-84EB-A11210E23866}"/>
              </a:ext>
            </a:extLst>
          </p:cNvPr>
          <p:cNvSpPr>
            <a:spLocks noGrp="1"/>
          </p:cNvSpPr>
          <p:nvPr>
            <p:ph type="title"/>
          </p:nvPr>
        </p:nvSpPr>
        <p:spPr>
          <a:xfrm>
            <a:off x="982133" y="457201"/>
            <a:ext cx="7704667" cy="955575"/>
          </a:xfrm>
        </p:spPr>
        <p:txBody>
          <a:bodyPr anchor="t">
            <a:normAutofit fontScale="90000"/>
          </a:bodyPr>
          <a:lstStyle/>
          <a:p>
            <a:pPr algn="l"/>
            <a:r>
              <a:rPr lang="ja-JP" altLang="ja-JP" sz="3600" b="1" kern="1200" dirty="0">
                <a:solidFill>
                  <a:schemeClr val="tx1"/>
                </a:solidFill>
                <a:latin typeface="ＭＳ Ｐゴシック" pitchFamily="50" charset="-128"/>
                <a:ea typeface="ＭＳ Ｐゴシック" pitchFamily="50" charset="-128"/>
              </a:rPr>
              <a:t>１</a:t>
            </a:r>
            <a:r>
              <a:rPr lang="ja-JP" altLang="en-US" sz="3600" b="1" kern="1200" dirty="0">
                <a:solidFill>
                  <a:schemeClr val="tx1"/>
                </a:solidFill>
                <a:latin typeface="ＭＳ Ｐゴシック" pitchFamily="50" charset="-128"/>
                <a:ea typeface="ＭＳ Ｐゴシック" pitchFamily="50" charset="-128"/>
              </a:rPr>
              <a:t>　オープニング</a:t>
            </a:r>
            <a:br>
              <a:rPr lang="en-US" altLang="ja-JP" sz="3600" b="1" kern="1200" dirty="0">
                <a:solidFill>
                  <a:schemeClr val="tx1"/>
                </a:solidFill>
                <a:latin typeface="ＭＳ Ｐゴシック" pitchFamily="50" charset="-128"/>
                <a:ea typeface="ＭＳ Ｐゴシック" pitchFamily="50" charset="-128"/>
              </a:rPr>
            </a:br>
            <a:endParaRPr kumimoji="1" lang="ja-JP" altLang="en-US" sz="3600" dirty="0"/>
          </a:p>
        </p:txBody>
      </p:sp>
      <p:sp>
        <p:nvSpPr>
          <p:cNvPr id="8" name="コンテンツ プレースホルダー 7">
            <a:extLst>
              <a:ext uri="{FF2B5EF4-FFF2-40B4-BE49-F238E27FC236}">
                <a16:creationId xmlns:a16="http://schemas.microsoft.com/office/drawing/2014/main" id="{CC81E87C-F03A-41F0-87E7-8665F714CCD5}"/>
              </a:ext>
            </a:extLst>
          </p:cNvPr>
          <p:cNvSpPr>
            <a:spLocks noGrp="1"/>
          </p:cNvSpPr>
          <p:nvPr>
            <p:ph idx="1"/>
          </p:nvPr>
        </p:nvSpPr>
        <p:spPr>
          <a:xfrm>
            <a:off x="611560" y="1628800"/>
            <a:ext cx="8280919" cy="4479373"/>
          </a:xfrm>
        </p:spPr>
        <p:txBody>
          <a:bodyPr anchor="t">
            <a:normAutofit/>
          </a:bodyPr>
          <a:lstStyle/>
          <a:p>
            <a:pPr marL="0" indent="0">
              <a:buNone/>
            </a:pPr>
            <a:endParaRPr lang="en-US" altLang="ja-JP" sz="2800" dirty="0">
              <a:latin typeface="UD Digi Kyokasho NK-B" panose="02020700000000000000" pitchFamily="18" charset="-128"/>
              <a:ea typeface="UD Digi Kyokasho NK-B" panose="02020700000000000000" pitchFamily="18" charset="-128"/>
            </a:endParaRPr>
          </a:p>
          <a:p>
            <a:pPr marL="0" indent="0">
              <a:buNone/>
            </a:pPr>
            <a:r>
              <a:rPr lang="ja-JP" altLang="en-US" sz="2800" dirty="0">
                <a:latin typeface="UD Digi Kyokasho NK-B" panose="02020700000000000000" pitchFamily="18" charset="-128"/>
                <a:ea typeface="UD Digi Kyokasho NK-B" panose="02020700000000000000" pitchFamily="18" charset="-128"/>
              </a:rPr>
              <a:t>契約書と民法の関係</a:t>
            </a:r>
            <a:endParaRPr lang="en-US" altLang="ja-JP" sz="2800" dirty="0">
              <a:latin typeface="UD Digi Kyokasho NK-B" panose="02020700000000000000" pitchFamily="18" charset="-128"/>
              <a:ea typeface="UD Digi Kyokasho NK-B" panose="02020700000000000000" pitchFamily="18" charset="-128"/>
            </a:endParaRPr>
          </a:p>
          <a:p>
            <a:pPr marL="0" indent="0">
              <a:buNone/>
            </a:pPr>
            <a:r>
              <a:rPr lang="ja-JP" altLang="en-US" sz="2800" dirty="0">
                <a:latin typeface="UD Digi Kyokasho NK-B" panose="02020700000000000000" pitchFamily="18" charset="-128"/>
                <a:ea typeface="UD Digi Kyokasho NK-B" panose="02020700000000000000" pitchFamily="18" charset="-128"/>
              </a:rPr>
              <a:t>❶契約書に書いてあることは、原則契約書が優先</a:t>
            </a:r>
            <a:endParaRPr lang="en-US" altLang="ja-JP" sz="2800" dirty="0">
              <a:latin typeface="UD Digi Kyokasho NK-B" panose="02020700000000000000" pitchFamily="18" charset="-128"/>
              <a:ea typeface="UD Digi Kyokasho NK-B" panose="02020700000000000000" pitchFamily="18" charset="-128"/>
            </a:endParaRPr>
          </a:p>
          <a:p>
            <a:pPr marL="0" indent="0">
              <a:buNone/>
            </a:pPr>
            <a:r>
              <a:rPr lang="ja-JP" altLang="en-US" sz="2800" dirty="0">
                <a:latin typeface="UD Digi Kyokasho NK-B" panose="02020700000000000000" pitchFamily="18" charset="-128"/>
                <a:ea typeface="UD Digi Kyokasho NK-B" panose="02020700000000000000" pitchFamily="18" charset="-128"/>
              </a:rPr>
              <a:t>➋契約書に書いてないことは、民法に従う</a:t>
            </a:r>
            <a:endParaRPr lang="en-US" altLang="ja-JP" sz="2800" dirty="0">
              <a:latin typeface="UD Digi Kyokasho NK-B" panose="02020700000000000000" pitchFamily="18" charset="-128"/>
              <a:ea typeface="UD Digi Kyokasho NK-B" panose="02020700000000000000" pitchFamily="18" charset="-128"/>
            </a:endParaRPr>
          </a:p>
          <a:p>
            <a:pPr marL="0" indent="0" algn="ctr">
              <a:buNone/>
            </a:pPr>
            <a:r>
              <a:rPr lang="ja-JP" altLang="en-US" sz="2800" dirty="0">
                <a:latin typeface="UD Digi Kyokasho NK-B" panose="02020700000000000000" pitchFamily="18" charset="-128"/>
                <a:ea typeface="UD Digi Kyokasho NK-B" panose="02020700000000000000" pitchFamily="18" charset="-128"/>
              </a:rPr>
              <a:t>⇓</a:t>
            </a:r>
            <a:endParaRPr lang="en-US" altLang="ja-JP" sz="2800" dirty="0">
              <a:latin typeface="UD Digi Kyokasho NK-B" panose="02020700000000000000" pitchFamily="18" charset="-128"/>
              <a:ea typeface="UD Digi Kyokasho NK-B" panose="02020700000000000000" pitchFamily="18" charset="-128"/>
            </a:endParaRPr>
          </a:p>
          <a:p>
            <a:pPr marL="0" indent="0">
              <a:buNone/>
            </a:pPr>
            <a:r>
              <a:rPr lang="ja-JP" altLang="en-US" sz="2800" dirty="0">
                <a:latin typeface="UD Digi Kyokasho NK-B" panose="02020700000000000000" pitchFamily="18" charset="-128"/>
                <a:ea typeface="UD Digi Kyokasho NK-B" panose="02020700000000000000" pitchFamily="18" charset="-128"/>
              </a:rPr>
              <a:t>民法の改正は契約の内容に影響する</a:t>
            </a: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sz="2800" dirty="0">
              <a:latin typeface="UD Digi Kyokasho NK-B" panose="02020700000000000000" pitchFamily="18" charset="-128"/>
              <a:ea typeface="UD Digi Kyokasho NK-B" panose="02020700000000000000" pitchFamily="18" charset="-128"/>
            </a:endParaRP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6</a:t>
            </a:fld>
            <a:endParaRPr kumimoji="1" lang="ja-JP" altLang="en-US"/>
          </a:p>
        </p:txBody>
      </p:sp>
    </p:spTree>
    <p:extLst>
      <p:ext uri="{BB962C8B-B14F-4D97-AF65-F5344CB8AC3E}">
        <p14:creationId xmlns:p14="http://schemas.microsoft.com/office/powerpoint/2010/main" val="23372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arn(inVertic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1000"/>
                                        <p:tgtEl>
                                          <p:spTgt spid="8">
                                            <p:txEl>
                                              <p:pRg st="5" end="5"/>
                                            </p:txEl>
                                          </p:spTgt>
                                        </p:tgtEl>
                                      </p:cBhvr>
                                    </p:animEffect>
                                    <p:anim calcmode="lin" valueType="num">
                                      <p:cBhvr>
                                        <p:cTn id="1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16A3D4A-991C-4B79-BA9E-C46CBA1C3738}" type="slidenum">
              <a:rPr kumimoji="1" lang="ja-JP" altLang="en-US" smtClean="0"/>
              <a:pPr/>
              <a:t>7</a:t>
            </a:fld>
            <a:endParaRPr kumimoji="1" lang="ja-JP" altLang="en-US" dirty="0"/>
          </a:p>
        </p:txBody>
      </p:sp>
      <p:sp>
        <p:nvSpPr>
          <p:cNvPr id="3" name="タイトル 2"/>
          <p:cNvSpPr>
            <a:spLocks noGrp="1"/>
          </p:cNvSpPr>
          <p:nvPr>
            <p:ph type="title" idx="4294967295"/>
          </p:nvPr>
        </p:nvSpPr>
        <p:spPr>
          <a:xfrm>
            <a:off x="468313" y="2687638"/>
            <a:ext cx="8675687" cy="1462087"/>
          </a:xfrm>
        </p:spPr>
        <p:txBody>
          <a:bodyPr/>
          <a:lstStyle/>
          <a:p>
            <a:r>
              <a:rPr lang="ja-JP" altLang="en-US" dirty="0">
                <a:solidFill>
                  <a:schemeClr val="tx1"/>
                </a:solidFill>
                <a:latin typeface="ＭＳ Ｐゴシック" panose="020B0600070205080204" pitchFamily="50" charset="-128"/>
                <a:ea typeface="ＭＳ Ｐゴシック" panose="020B0600070205080204" pitchFamily="50" charset="-128"/>
              </a:rPr>
              <a:t>２</a:t>
            </a:r>
            <a:r>
              <a:rPr kumimoji="1" lang="ja-JP" altLang="en-US" dirty="0">
                <a:solidFill>
                  <a:schemeClr val="tx1"/>
                </a:solidFill>
                <a:latin typeface="ＭＳ Ｐゴシック" panose="020B0600070205080204" pitchFamily="50" charset="-128"/>
                <a:ea typeface="ＭＳ Ｐゴシック" panose="020B0600070205080204" pitchFamily="50" charset="-128"/>
              </a:rPr>
              <a:t>　事例①</a:t>
            </a:r>
            <a:endParaRPr kumimoji="1" lang="ja-JP" altLang="en-US"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1070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268760"/>
            <a:ext cx="7992887" cy="5400600"/>
          </a:xfrm>
        </p:spPr>
        <p:txBody>
          <a:bodyPr anchor="t">
            <a:normAutofit/>
          </a:bodyPr>
          <a:lstStyle/>
          <a:p>
            <a:pPr marL="0" indent="0">
              <a:buNone/>
            </a:pPr>
            <a:r>
              <a:rPr kumimoji="1" lang="en-US" altLang="ja-JP" sz="3200" b="1" dirty="0">
                <a:latin typeface="UD デジタル 教科書体 NK-B" panose="02020700000000000000" pitchFamily="18" charset="-128"/>
                <a:ea typeface="UD デジタル 教科書体 NK-B" panose="02020700000000000000" pitchFamily="18" charset="-128"/>
              </a:rPr>
              <a:t>X</a:t>
            </a:r>
            <a:r>
              <a:rPr kumimoji="1" lang="ja-JP" altLang="en-US" sz="3200" b="1" dirty="0">
                <a:latin typeface="UD デジタル 教科書体 NK-B" panose="02020700000000000000" pitchFamily="18" charset="-128"/>
                <a:ea typeface="UD デジタル 教科書体 NK-B" panose="02020700000000000000" pitchFamily="18" charset="-128"/>
              </a:rPr>
              <a:t>社は、</a:t>
            </a:r>
            <a:r>
              <a:rPr kumimoji="1" lang="en-US" altLang="ja-JP" sz="3200" b="1" dirty="0">
                <a:latin typeface="UD デジタル 教科書体 NK-B" panose="02020700000000000000" pitchFamily="18" charset="-128"/>
                <a:ea typeface="UD デジタル 教科書体 NK-B" panose="02020700000000000000" pitchFamily="18" charset="-128"/>
              </a:rPr>
              <a:t>Y</a:t>
            </a:r>
            <a:r>
              <a:rPr kumimoji="1" lang="ja-JP" altLang="en-US" sz="3200" b="1" dirty="0">
                <a:latin typeface="UD デジタル 教科書体 NK-B" panose="02020700000000000000" pitchFamily="18" charset="-128"/>
                <a:ea typeface="UD デジタル 教科書体 NK-B" panose="02020700000000000000" pitchFamily="18" charset="-128"/>
              </a:rPr>
              <a:t>社に工作機械１０台を１億円で売却する契約を結んだ</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8</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2BFC5A3A-75E1-4A2F-8E8D-A9F1DBA50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325" y="3861048"/>
            <a:ext cx="1714500" cy="1354460"/>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240631A8-D23D-4D6A-9A24-0DC5F1DAE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861048"/>
            <a:ext cx="1368152" cy="1282452"/>
          </a:xfrm>
          <a:prstGeom prst="rect">
            <a:avLst/>
          </a:prstGeom>
        </p:spPr>
      </p:pic>
      <p:pic>
        <p:nvPicPr>
          <p:cNvPr id="10" name="図 9">
            <a:extLst>
              <a:ext uri="{FF2B5EF4-FFF2-40B4-BE49-F238E27FC236}">
                <a16:creationId xmlns:a16="http://schemas.microsoft.com/office/drawing/2014/main" id="{F8563E9F-BC5C-4AA7-BBA9-CDF7F6FEC5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615" y="4954860"/>
            <a:ext cx="1714500" cy="1714500"/>
          </a:xfrm>
          <a:prstGeom prst="rect">
            <a:avLst/>
          </a:prstGeom>
        </p:spPr>
      </p:pic>
      <p:sp>
        <p:nvSpPr>
          <p:cNvPr id="12" name="矢印: 右 11">
            <a:extLst>
              <a:ext uri="{FF2B5EF4-FFF2-40B4-BE49-F238E27FC236}">
                <a16:creationId xmlns:a16="http://schemas.microsoft.com/office/drawing/2014/main" id="{EED3305B-091C-49CE-AEA2-B0A0499A0C12}"/>
              </a:ext>
            </a:extLst>
          </p:cNvPr>
          <p:cNvSpPr/>
          <p:nvPr/>
        </p:nvSpPr>
        <p:spPr>
          <a:xfrm>
            <a:off x="3707904" y="3933056"/>
            <a:ext cx="149921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151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31C4D-AB13-44C6-927B-19B03E59E14B}"/>
              </a:ext>
            </a:extLst>
          </p:cNvPr>
          <p:cNvSpPr>
            <a:spLocks noGrp="1"/>
          </p:cNvSpPr>
          <p:nvPr>
            <p:ph type="title"/>
          </p:nvPr>
        </p:nvSpPr>
        <p:spPr>
          <a:xfrm>
            <a:off x="982133" y="116633"/>
            <a:ext cx="7704667" cy="1008111"/>
          </a:xfrm>
        </p:spPr>
        <p:txBody>
          <a:bodyPr/>
          <a:lstStyle/>
          <a:p>
            <a:r>
              <a:rPr lang="ja-JP" altLang="en-US" sz="3600" b="1" dirty="0">
                <a:solidFill>
                  <a:schemeClr val="tx1"/>
                </a:solidFill>
                <a:latin typeface="ＭＳ Ｐゴシック" panose="020B0600070205080204" pitchFamily="50" charset="-128"/>
                <a:ea typeface="ＭＳ Ｐゴシック" panose="020B0600070205080204" pitchFamily="50" charset="-128"/>
              </a:rPr>
              <a:t>２　事例①　　</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コンテンツ プレースホルダー 4">
            <a:extLst>
              <a:ext uri="{FF2B5EF4-FFF2-40B4-BE49-F238E27FC236}">
                <a16:creationId xmlns:a16="http://schemas.microsoft.com/office/drawing/2014/main" id="{31698407-84CF-4A15-AD29-A819E51E0148}"/>
              </a:ext>
            </a:extLst>
          </p:cNvPr>
          <p:cNvSpPr>
            <a:spLocks noGrp="1"/>
          </p:cNvSpPr>
          <p:nvPr>
            <p:ph idx="1"/>
          </p:nvPr>
        </p:nvSpPr>
        <p:spPr>
          <a:xfrm>
            <a:off x="755576" y="1268760"/>
            <a:ext cx="7992887" cy="5400600"/>
          </a:xfrm>
        </p:spPr>
        <p:txBody>
          <a:bodyPr anchor="t">
            <a:normAutofit/>
          </a:bodyPr>
          <a:lstStyle/>
          <a:p>
            <a:pPr marL="0" indent="0">
              <a:buNone/>
            </a:pPr>
            <a:r>
              <a:rPr kumimoji="1" lang="en-US" altLang="ja-JP" sz="3200" b="1" dirty="0">
                <a:latin typeface="UD デジタル 教科書体 NK-B" panose="02020700000000000000" pitchFamily="18" charset="-128"/>
                <a:ea typeface="UD デジタル 教科書体 NK-B" panose="02020700000000000000" pitchFamily="18" charset="-128"/>
              </a:rPr>
              <a:t>X</a:t>
            </a:r>
            <a:r>
              <a:rPr kumimoji="1" lang="ja-JP" altLang="en-US" sz="3200" b="1" dirty="0">
                <a:latin typeface="UD デジタル 教科書体 NK-B" panose="02020700000000000000" pitchFamily="18" charset="-128"/>
                <a:ea typeface="UD デジタル 教科書体 NK-B" panose="02020700000000000000" pitchFamily="18" charset="-128"/>
              </a:rPr>
              <a:t>社は、</a:t>
            </a:r>
            <a:r>
              <a:rPr kumimoji="1" lang="en-US" altLang="ja-JP" sz="3200" b="1" dirty="0">
                <a:latin typeface="UD デジタル 教科書体 NK-B" panose="02020700000000000000" pitchFamily="18" charset="-128"/>
                <a:ea typeface="UD デジタル 教科書体 NK-B" panose="02020700000000000000" pitchFamily="18" charset="-128"/>
              </a:rPr>
              <a:t>Y</a:t>
            </a:r>
            <a:r>
              <a:rPr kumimoji="1" lang="ja-JP" altLang="en-US" sz="3200" b="1" dirty="0">
                <a:latin typeface="UD デジタル 教科書体 NK-B" panose="02020700000000000000" pitchFamily="18" charset="-128"/>
                <a:ea typeface="UD デジタル 教科書体 NK-B" panose="02020700000000000000" pitchFamily="18" charset="-128"/>
              </a:rPr>
              <a:t>社に工作機械１０台を１億円で売却する契約を結んだ。</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200" b="1" dirty="0">
                <a:latin typeface="UD デジタル 教科書体 NK-B" panose="02020700000000000000" pitchFamily="18" charset="-128"/>
                <a:ea typeface="UD デジタル 教科書体 NK-B" panose="02020700000000000000" pitchFamily="18" charset="-128"/>
              </a:rPr>
              <a:t>ところが、代金が支払われないまま、２年が経ってしまった。</a:t>
            </a:r>
            <a:endParaRPr kumimoji="1"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200" b="1"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32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a:extLst>
              <a:ext uri="{FF2B5EF4-FFF2-40B4-BE49-F238E27FC236}">
                <a16:creationId xmlns:a16="http://schemas.microsoft.com/office/drawing/2014/main" id="{E45EA36C-61A9-48D9-9FAE-F68D9EDC4C83}"/>
              </a:ext>
            </a:extLst>
          </p:cNvPr>
          <p:cNvSpPr>
            <a:spLocks noGrp="1"/>
          </p:cNvSpPr>
          <p:nvPr>
            <p:ph type="sldNum" sz="quarter" idx="12"/>
          </p:nvPr>
        </p:nvSpPr>
        <p:spPr/>
        <p:txBody>
          <a:bodyPr/>
          <a:lstStyle/>
          <a:p>
            <a:fld id="{F16A3D4A-991C-4B79-BA9E-C46CBA1C3738}" type="slidenum">
              <a:rPr kumimoji="1" lang="ja-JP" altLang="en-US" smtClean="0"/>
              <a:pPr/>
              <a:t>9</a:t>
            </a:fld>
            <a:endParaRPr kumimoji="1" lang="ja-JP" altLang="en-US" dirty="0"/>
          </a:p>
        </p:txBody>
      </p:sp>
      <p:pic>
        <p:nvPicPr>
          <p:cNvPr id="6" name="図 5" descr="建物 が含まれている画像&#10;&#10;自動的に生成された説明">
            <a:extLst>
              <a:ext uri="{FF2B5EF4-FFF2-40B4-BE49-F238E27FC236}">
                <a16:creationId xmlns:a16="http://schemas.microsoft.com/office/drawing/2014/main" id="{2BFC5A3A-75E1-4A2F-8E8D-A9F1DBA50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325" y="3861048"/>
            <a:ext cx="1714500" cy="1354460"/>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240631A8-D23D-4D6A-9A24-0DC5F1DAE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861048"/>
            <a:ext cx="1368152" cy="1282452"/>
          </a:xfrm>
          <a:prstGeom prst="rect">
            <a:avLst/>
          </a:prstGeom>
        </p:spPr>
      </p:pic>
      <p:pic>
        <p:nvPicPr>
          <p:cNvPr id="10" name="図 9">
            <a:extLst>
              <a:ext uri="{FF2B5EF4-FFF2-40B4-BE49-F238E27FC236}">
                <a16:creationId xmlns:a16="http://schemas.microsoft.com/office/drawing/2014/main" id="{F8563E9F-BC5C-4AA7-BBA9-CDF7F6FEC5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615" y="4954860"/>
            <a:ext cx="1714500" cy="1714500"/>
          </a:xfrm>
          <a:prstGeom prst="rect">
            <a:avLst/>
          </a:prstGeom>
        </p:spPr>
      </p:pic>
      <p:sp>
        <p:nvSpPr>
          <p:cNvPr id="12" name="矢印: 右 11">
            <a:extLst>
              <a:ext uri="{FF2B5EF4-FFF2-40B4-BE49-F238E27FC236}">
                <a16:creationId xmlns:a16="http://schemas.microsoft.com/office/drawing/2014/main" id="{EED3305B-091C-49CE-AEA2-B0A0499A0C12}"/>
              </a:ext>
            </a:extLst>
          </p:cNvPr>
          <p:cNvSpPr/>
          <p:nvPr/>
        </p:nvSpPr>
        <p:spPr>
          <a:xfrm>
            <a:off x="3707904" y="3933056"/>
            <a:ext cx="149921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8167956"/>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TM04033925[[fn=しずく]]</Template>
  <TotalTime>7222</TotalTime>
  <Words>1579</Words>
  <Application>Microsoft Office PowerPoint</Application>
  <PresentationFormat>画面に合わせる (4:3)</PresentationFormat>
  <Paragraphs>434</Paragraphs>
  <Slides>50</Slides>
  <Notes>50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50</vt:i4>
      </vt:variant>
    </vt:vector>
  </HeadingPairs>
  <TitlesOfParts>
    <vt:vector size="58" baseType="lpstr">
      <vt:lpstr>ＭＳ Ｐゴシック</vt:lpstr>
      <vt:lpstr>UD Digi Kyokasho NK-B</vt:lpstr>
      <vt:lpstr>UD デジタル 教科書体 NK-B</vt:lpstr>
      <vt:lpstr>UD デジタル 教科書体 NP-B</vt:lpstr>
      <vt:lpstr>Arial</vt:lpstr>
      <vt:lpstr>Calibri</vt:lpstr>
      <vt:lpstr>Tw Cen MT</vt:lpstr>
      <vt:lpstr>しずく</vt:lpstr>
      <vt:lpstr> ～改正民法（債権法）の解説～</vt:lpstr>
      <vt:lpstr>１　本日の構成</vt:lpstr>
      <vt:lpstr>　１　オープニング</vt:lpstr>
      <vt:lpstr>１　オープニング </vt:lpstr>
      <vt:lpstr>１　オープニング </vt:lpstr>
      <vt:lpstr>１　オープニング </vt:lpstr>
      <vt:lpstr>２　事例①</vt:lpstr>
      <vt:lpstr>２　事例①　　</vt:lpstr>
      <vt:lpstr>２　事例①　　</vt:lpstr>
      <vt:lpstr>２　事例①　　</vt:lpstr>
      <vt:lpstr>２　事例①　　</vt:lpstr>
      <vt:lpstr>２　事例①　　</vt:lpstr>
      <vt:lpstr>２　事例①　　</vt:lpstr>
      <vt:lpstr>２　事例①　　</vt:lpstr>
      <vt:lpstr>２　事例①　　</vt:lpstr>
      <vt:lpstr>２　事例①　　</vt:lpstr>
      <vt:lpstr>２　事例①　　</vt:lpstr>
      <vt:lpstr>２　事例①　　</vt:lpstr>
      <vt:lpstr>２　事例①　　</vt:lpstr>
      <vt:lpstr>２　事例①　　</vt:lpstr>
      <vt:lpstr>３　事例②</vt:lpstr>
      <vt:lpstr>３　事例② 　　</vt:lpstr>
      <vt:lpstr>３　事例② 　　</vt:lpstr>
      <vt:lpstr>３　事例② 　　</vt:lpstr>
      <vt:lpstr>３　事例②  　　</vt:lpstr>
      <vt:lpstr>３　事例②  　　</vt:lpstr>
      <vt:lpstr>３　事例② 　　</vt:lpstr>
      <vt:lpstr>３　事例②  　　</vt:lpstr>
      <vt:lpstr>３　事例②  　　</vt:lpstr>
      <vt:lpstr>３　事例②  　　</vt:lpstr>
      <vt:lpstr>３　事例②  　　</vt:lpstr>
      <vt:lpstr>３　事例② 　　</vt:lpstr>
      <vt:lpstr>３　事例②  　　</vt:lpstr>
      <vt:lpstr>３　事例②  　　</vt:lpstr>
      <vt:lpstr>３　事例②  　　</vt:lpstr>
      <vt:lpstr>４　事例③</vt:lpstr>
      <vt:lpstr>４　事例③ 　　</vt:lpstr>
      <vt:lpstr>４　事例③  　　</vt:lpstr>
      <vt:lpstr>４　事例③  　　</vt:lpstr>
      <vt:lpstr>４　事例③  　　</vt:lpstr>
      <vt:lpstr>４　事例③  　　</vt:lpstr>
      <vt:lpstr>４　事例③  　　</vt:lpstr>
      <vt:lpstr>５　まとめ</vt:lpstr>
      <vt:lpstr>５　まとめ  　　</vt:lpstr>
      <vt:lpstr>５　まとめ  　　</vt:lpstr>
      <vt:lpstr>５　まとめ  　　</vt:lpstr>
      <vt:lpstr>５　まとめ  　　</vt:lpstr>
      <vt:lpstr>５　まとめ  　　</vt:lpstr>
      <vt:lpstr>５　まとめ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プレゼンテーションの技術</dc:title>
  <dc:creator>FJ-USER</dc:creator>
  <cp:lastModifiedBy>宏樹 村松</cp:lastModifiedBy>
  <cp:revision>670</cp:revision>
  <cp:lastPrinted>2019-09-10T23:36:36Z</cp:lastPrinted>
  <dcterms:created xsi:type="dcterms:W3CDTF">2013-06-26T06:40:39Z</dcterms:created>
  <dcterms:modified xsi:type="dcterms:W3CDTF">2019-09-18T13:48:14Z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-163305218</vt:i4>
  </property>
  <property fmtid="{D5CDD505-2E9C-101B-9397-08002B2CF9AE}" pid="3" name="_NewReviewCycle">
    <vt:lpwstr/>
  </property>
  <property fmtid="{D5CDD505-2E9C-101B-9397-08002B2CF9AE}" pid="4" name="_EmailSubject">
    <vt:lpwstr>[sanminboyakyu:00199] プロ野球湯暴排研修会(２月２０日実施，二弁担当)の件</vt:lpwstr>
  </property>
  <property fmtid="{D5CDD505-2E9C-101B-9397-08002B2CF9AE}" pid="5" name="_AuthorEmail">
    <vt:lpwstr>masaki-toukairin@friend.ocn.ne.jp</vt:lpwstr>
  </property>
  <property fmtid="{D5CDD505-2E9C-101B-9397-08002B2CF9AE}" pid="6" name="_AuthorEmailDisplayName">
    <vt:lpwstr>東海林法律事務所</vt:lpwstr>
  </property>
</Properties>
</file>