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41"/>
  </p:notesMasterIdLst>
  <p:handoutMasterIdLst>
    <p:handoutMasterId r:id="rId42"/>
  </p:handoutMasterIdLst>
  <p:sldIdLst>
    <p:sldId id="256" r:id="rId2"/>
    <p:sldId id="259" r:id="rId3"/>
    <p:sldId id="583" r:id="rId4"/>
    <p:sldId id="420" r:id="rId5"/>
    <p:sldId id="458" r:id="rId6"/>
    <p:sldId id="552" r:id="rId7"/>
    <p:sldId id="553" r:id="rId8"/>
    <p:sldId id="554" r:id="rId9"/>
    <p:sldId id="555" r:id="rId10"/>
    <p:sldId id="556" r:id="rId11"/>
    <p:sldId id="557" r:id="rId12"/>
    <p:sldId id="558" r:id="rId13"/>
    <p:sldId id="559" r:id="rId14"/>
    <p:sldId id="582" r:id="rId15"/>
    <p:sldId id="500" r:id="rId16"/>
    <p:sldId id="560" r:id="rId17"/>
    <p:sldId id="561" r:id="rId18"/>
    <p:sldId id="562" r:id="rId19"/>
    <p:sldId id="563" r:id="rId20"/>
    <p:sldId id="564" r:id="rId21"/>
    <p:sldId id="565" r:id="rId22"/>
    <p:sldId id="508" r:id="rId23"/>
    <p:sldId id="569" r:id="rId24"/>
    <p:sldId id="566" r:id="rId25"/>
    <p:sldId id="567" r:id="rId26"/>
    <p:sldId id="568" r:id="rId27"/>
    <p:sldId id="570" r:id="rId28"/>
    <p:sldId id="571" r:id="rId29"/>
    <p:sldId id="572" r:id="rId30"/>
    <p:sldId id="574" r:id="rId31"/>
    <p:sldId id="575" r:id="rId32"/>
    <p:sldId id="576" r:id="rId33"/>
    <p:sldId id="578" r:id="rId34"/>
    <p:sldId id="579" r:id="rId35"/>
    <p:sldId id="539" r:id="rId36"/>
    <p:sldId id="461" r:id="rId37"/>
    <p:sldId id="580" r:id="rId38"/>
    <p:sldId id="581" r:id="rId39"/>
    <p:sldId id="297" r:id="rId4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1547" autoAdjust="0"/>
  </p:normalViewPr>
  <p:slideViewPr>
    <p:cSldViewPr>
      <p:cViewPr varScale="1">
        <p:scale>
          <a:sx n="64" d="100"/>
          <a:sy n="64" d="100"/>
        </p:scale>
        <p:origin x="816" y="60"/>
      </p:cViewPr>
      <p:guideLst>
        <p:guide orient="horz" pos="2160"/>
        <p:guide pos="2880"/>
      </p:guideLst>
    </p:cSldViewPr>
  </p:slideViewPr>
  <p:outlineViewPr>
    <p:cViewPr>
      <p:scale>
        <a:sx n="33" d="100"/>
        <a:sy n="33" d="100"/>
      </p:scale>
      <p:origin x="0" y="10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6400" cy="496888"/>
          </a:xfrm>
          <a:prstGeom prst="rect">
            <a:avLst/>
          </a:prstGeom>
        </p:spPr>
        <p:txBody>
          <a:bodyPr vert="horz" lIns="91427" tIns="45713" rIns="91427" bIns="45713" rtlCol="0"/>
          <a:lstStyle>
            <a:lvl1pPr algn="l">
              <a:defRPr sz="1100"/>
            </a:lvl1pPr>
          </a:lstStyle>
          <a:p>
            <a:endParaRPr kumimoji="1" lang="ja-JP" altLang="en-US" dirty="0"/>
          </a:p>
        </p:txBody>
      </p:sp>
      <p:sp>
        <p:nvSpPr>
          <p:cNvPr id="3" name="日付プレースホルダー 2"/>
          <p:cNvSpPr>
            <a:spLocks noGrp="1"/>
          </p:cNvSpPr>
          <p:nvPr>
            <p:ph type="dt" sz="quarter" idx="1"/>
          </p:nvPr>
        </p:nvSpPr>
        <p:spPr>
          <a:xfrm>
            <a:off x="3849690" y="1"/>
            <a:ext cx="2946400" cy="496888"/>
          </a:xfrm>
          <a:prstGeom prst="rect">
            <a:avLst/>
          </a:prstGeom>
        </p:spPr>
        <p:txBody>
          <a:bodyPr vert="horz" lIns="91427" tIns="45713" rIns="91427" bIns="45713" rtlCol="0"/>
          <a:lstStyle>
            <a:lvl1pPr algn="r">
              <a:defRPr sz="1100"/>
            </a:lvl1pPr>
          </a:lstStyle>
          <a:p>
            <a:endParaRPr kumimoji="1" lang="ja-JP" altLang="en-US" dirty="0"/>
          </a:p>
        </p:txBody>
      </p:sp>
      <p:sp>
        <p:nvSpPr>
          <p:cNvPr id="4" name="フッター プレースホルダー 3"/>
          <p:cNvSpPr>
            <a:spLocks noGrp="1"/>
          </p:cNvSpPr>
          <p:nvPr>
            <p:ph type="ftr" sz="quarter" idx="2"/>
          </p:nvPr>
        </p:nvSpPr>
        <p:spPr>
          <a:xfrm>
            <a:off x="3" y="9428168"/>
            <a:ext cx="2946400" cy="496887"/>
          </a:xfrm>
          <a:prstGeom prst="rect">
            <a:avLst/>
          </a:prstGeom>
        </p:spPr>
        <p:txBody>
          <a:bodyPr vert="horz" lIns="91427" tIns="45713" rIns="91427" bIns="45713" rtlCol="0" anchor="b"/>
          <a:lstStyle>
            <a:lvl1pPr algn="l">
              <a:defRPr sz="1100"/>
            </a:lvl1pPr>
          </a:lstStyle>
          <a:p>
            <a:endParaRPr kumimoji="1" lang="ja-JP" altLang="en-US" dirty="0"/>
          </a:p>
        </p:txBody>
      </p:sp>
      <p:sp>
        <p:nvSpPr>
          <p:cNvPr id="5" name="スライド番号プレースホルダー 4"/>
          <p:cNvSpPr>
            <a:spLocks noGrp="1"/>
          </p:cNvSpPr>
          <p:nvPr>
            <p:ph type="sldNum" sz="quarter" idx="3"/>
          </p:nvPr>
        </p:nvSpPr>
        <p:spPr>
          <a:xfrm>
            <a:off x="3849690" y="9428168"/>
            <a:ext cx="2946400" cy="496887"/>
          </a:xfrm>
          <a:prstGeom prst="rect">
            <a:avLst/>
          </a:prstGeom>
        </p:spPr>
        <p:txBody>
          <a:bodyPr vert="horz" lIns="91427" tIns="45713" rIns="91427" bIns="45713" rtlCol="0" anchor="b"/>
          <a:lstStyle>
            <a:lvl1pPr algn="r">
              <a:defRPr sz="1100"/>
            </a:lvl1pPr>
          </a:lstStyle>
          <a:p>
            <a:fld id="{01E3819A-E699-408C-9365-7BC9247C6967}" type="slidenum">
              <a:rPr kumimoji="1" lang="ja-JP" altLang="en-US" smtClean="0"/>
              <a:pPr/>
              <a:t>‹#›</a:t>
            </a:fld>
            <a:endParaRPr kumimoji="1" lang="ja-JP" altLang="en-US" dirty="0"/>
          </a:p>
        </p:txBody>
      </p:sp>
    </p:spTree>
    <p:extLst>
      <p:ext uri="{BB962C8B-B14F-4D97-AF65-F5344CB8AC3E}">
        <p14:creationId xmlns:p14="http://schemas.microsoft.com/office/powerpoint/2010/main" val="56208650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6400" cy="496888"/>
          </a:xfrm>
          <a:prstGeom prst="rect">
            <a:avLst/>
          </a:prstGeom>
        </p:spPr>
        <p:txBody>
          <a:bodyPr vert="horz" lIns="91427" tIns="45713" rIns="91427" bIns="45713"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49690" y="1"/>
            <a:ext cx="2946400" cy="496888"/>
          </a:xfrm>
          <a:prstGeom prst="rect">
            <a:avLst/>
          </a:prstGeom>
        </p:spPr>
        <p:txBody>
          <a:bodyPr vert="horz" lIns="91427" tIns="45713" rIns="91427" bIns="45713" rtlCol="0"/>
          <a:lstStyle>
            <a:lvl1pPr algn="r">
              <a:defRPr sz="1100"/>
            </a:lvl1pPr>
          </a:lstStyle>
          <a:p>
            <a:endParaRPr kumimoji="1" lang="ja-JP" altLang="en-US" dirty="0"/>
          </a:p>
        </p:txBody>
      </p:sp>
      <p:sp>
        <p:nvSpPr>
          <p:cNvPr id="4" name="スライド イメージ プレースホルダー 3"/>
          <p:cNvSpPr>
            <a:spLocks noGrp="1" noRot="1" noChangeAspect="1"/>
          </p:cNvSpPr>
          <p:nvPr>
            <p:ph type="sldImg" idx="2"/>
          </p:nvPr>
        </p:nvSpPr>
        <p:spPr>
          <a:xfrm>
            <a:off x="917575" y="746125"/>
            <a:ext cx="4962525" cy="3722688"/>
          </a:xfrm>
          <a:prstGeom prst="rect">
            <a:avLst/>
          </a:prstGeom>
          <a:noFill/>
          <a:ln w="12700">
            <a:solidFill>
              <a:prstClr val="black"/>
            </a:solidFill>
          </a:ln>
        </p:spPr>
        <p:txBody>
          <a:bodyPr vert="horz" lIns="91427" tIns="45713" rIns="91427" bIns="45713" rtlCol="0" anchor="ctr"/>
          <a:lstStyle/>
          <a:p>
            <a:endParaRPr lang="ja-JP" altLang="en-US" dirty="0"/>
          </a:p>
        </p:txBody>
      </p:sp>
      <p:sp>
        <p:nvSpPr>
          <p:cNvPr id="5" name="ノート プレースホルダー 4"/>
          <p:cNvSpPr>
            <a:spLocks noGrp="1"/>
          </p:cNvSpPr>
          <p:nvPr>
            <p:ph type="body" sz="quarter" idx="3"/>
          </p:nvPr>
        </p:nvSpPr>
        <p:spPr>
          <a:xfrm>
            <a:off x="679451" y="4714878"/>
            <a:ext cx="5438775" cy="4467225"/>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168"/>
            <a:ext cx="2946400" cy="496887"/>
          </a:xfrm>
          <a:prstGeom prst="rect">
            <a:avLst/>
          </a:prstGeom>
        </p:spPr>
        <p:txBody>
          <a:bodyPr vert="horz" lIns="91427" tIns="45713" rIns="91427" bIns="45713"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49690" y="9428168"/>
            <a:ext cx="2946400" cy="496887"/>
          </a:xfrm>
          <a:prstGeom prst="rect">
            <a:avLst/>
          </a:prstGeom>
        </p:spPr>
        <p:txBody>
          <a:bodyPr vert="horz" lIns="91427" tIns="45713" rIns="91427" bIns="45713" rtlCol="0" anchor="b"/>
          <a:lstStyle>
            <a:lvl1pPr algn="r">
              <a:defRPr sz="1100"/>
            </a:lvl1pPr>
          </a:lstStyle>
          <a:p>
            <a:fld id="{C8D1D842-53E4-40D3-984F-EE2A4C64EEBC}" type="slidenum">
              <a:rPr kumimoji="1" lang="ja-JP" altLang="en-US" smtClean="0"/>
              <a:pPr/>
              <a:t>‹#›</a:t>
            </a:fld>
            <a:endParaRPr kumimoji="1" lang="ja-JP" altLang="en-US" dirty="0"/>
          </a:p>
        </p:txBody>
      </p:sp>
    </p:spTree>
    <p:extLst>
      <p:ext uri="{BB962C8B-B14F-4D97-AF65-F5344CB8AC3E}">
        <p14:creationId xmlns:p14="http://schemas.microsoft.com/office/powerpoint/2010/main" val="68886599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38017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10</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342485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11</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2280727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12</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429150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13</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2138346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14</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340276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15</a:t>
            </a:fld>
            <a:endParaRPr kumimoji="1" lang="ja-JP" altLang="en-US" dirty="0"/>
          </a:p>
        </p:txBody>
      </p:sp>
    </p:spTree>
    <p:extLst>
      <p:ext uri="{BB962C8B-B14F-4D97-AF65-F5344CB8AC3E}">
        <p14:creationId xmlns:p14="http://schemas.microsoft.com/office/powerpoint/2010/main" val="2395082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16</a:t>
            </a:fld>
            <a:endParaRPr kumimoji="1" lang="ja-JP" altLang="en-US" dirty="0"/>
          </a:p>
        </p:txBody>
      </p:sp>
    </p:spTree>
    <p:extLst>
      <p:ext uri="{BB962C8B-B14F-4D97-AF65-F5344CB8AC3E}">
        <p14:creationId xmlns:p14="http://schemas.microsoft.com/office/powerpoint/2010/main" val="1010844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17</a:t>
            </a:fld>
            <a:endParaRPr kumimoji="1" lang="ja-JP" altLang="en-US" dirty="0"/>
          </a:p>
        </p:txBody>
      </p:sp>
    </p:spTree>
    <p:extLst>
      <p:ext uri="{BB962C8B-B14F-4D97-AF65-F5344CB8AC3E}">
        <p14:creationId xmlns:p14="http://schemas.microsoft.com/office/powerpoint/2010/main" val="983667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18</a:t>
            </a:fld>
            <a:endParaRPr kumimoji="1" lang="ja-JP" altLang="en-US" dirty="0"/>
          </a:p>
        </p:txBody>
      </p:sp>
    </p:spTree>
    <p:extLst>
      <p:ext uri="{BB962C8B-B14F-4D97-AF65-F5344CB8AC3E}">
        <p14:creationId xmlns:p14="http://schemas.microsoft.com/office/powerpoint/2010/main" val="1192588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19</a:t>
            </a:fld>
            <a:endParaRPr kumimoji="1" lang="ja-JP" altLang="en-US" dirty="0"/>
          </a:p>
        </p:txBody>
      </p:sp>
    </p:spTree>
    <p:extLst>
      <p:ext uri="{BB962C8B-B14F-4D97-AF65-F5344CB8AC3E}">
        <p14:creationId xmlns:p14="http://schemas.microsoft.com/office/powerpoint/2010/main" val="919513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C8D1D842-53E4-40D3-984F-EE2A4C64EEBC}" type="slidenum">
              <a:rPr kumimoji="1" lang="ja-JP" altLang="en-US" smtClean="0"/>
              <a:pPr/>
              <a:t>2</a:t>
            </a:fld>
            <a:endParaRPr kumimoji="1" lang="ja-JP" altLang="en-US" dirty="0"/>
          </a:p>
        </p:txBody>
      </p:sp>
      <p:sp>
        <p:nvSpPr>
          <p:cNvPr id="6" name="日付プレースホルダ 5"/>
          <p:cNvSpPr>
            <a:spLocks noGrp="1"/>
          </p:cNvSpPr>
          <p:nvPr>
            <p:ph type="dt" idx="12"/>
          </p:nvPr>
        </p:nvSpPr>
        <p:spPr/>
        <p:txBody>
          <a:bodyPr/>
          <a:lstStyle/>
          <a:p>
            <a:endParaRPr kumimoji="1" lang="ja-JP" altLang="en-US" dirty="0"/>
          </a:p>
        </p:txBody>
      </p:sp>
      <p:sp>
        <p:nvSpPr>
          <p:cNvPr id="7" name="ヘッダー プレースホルダ 6"/>
          <p:cNvSpPr>
            <a:spLocks noGrp="1"/>
          </p:cNvSpPr>
          <p:nvPr>
            <p:ph type="hdr" sz="quarter" idx="13"/>
          </p:nvPr>
        </p:nvSpPr>
        <p:spPr/>
        <p:txBody>
          <a:bodyPr/>
          <a:lstStyle/>
          <a:p>
            <a:endParaRPr kumimoji="1" lang="ja-JP" altLang="en-US" dirty="0"/>
          </a:p>
        </p:txBody>
      </p:sp>
    </p:spTree>
    <p:extLst>
      <p:ext uri="{BB962C8B-B14F-4D97-AF65-F5344CB8AC3E}">
        <p14:creationId xmlns:p14="http://schemas.microsoft.com/office/powerpoint/2010/main" val="2700162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20</a:t>
            </a:fld>
            <a:endParaRPr kumimoji="1" lang="ja-JP" altLang="en-US" dirty="0"/>
          </a:p>
        </p:txBody>
      </p:sp>
    </p:spTree>
    <p:extLst>
      <p:ext uri="{BB962C8B-B14F-4D97-AF65-F5344CB8AC3E}">
        <p14:creationId xmlns:p14="http://schemas.microsoft.com/office/powerpoint/2010/main" val="827369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21</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4018193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22</a:t>
            </a:fld>
            <a:endParaRPr kumimoji="1" lang="ja-JP" altLang="en-US" dirty="0"/>
          </a:p>
        </p:txBody>
      </p:sp>
    </p:spTree>
    <p:extLst>
      <p:ext uri="{BB962C8B-B14F-4D97-AF65-F5344CB8AC3E}">
        <p14:creationId xmlns:p14="http://schemas.microsoft.com/office/powerpoint/2010/main" val="1756556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23</a:t>
            </a:fld>
            <a:endParaRPr kumimoji="1" lang="ja-JP" altLang="en-US" dirty="0"/>
          </a:p>
        </p:txBody>
      </p:sp>
    </p:spTree>
    <p:extLst>
      <p:ext uri="{BB962C8B-B14F-4D97-AF65-F5344CB8AC3E}">
        <p14:creationId xmlns:p14="http://schemas.microsoft.com/office/powerpoint/2010/main" val="1361205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24</a:t>
            </a:fld>
            <a:endParaRPr kumimoji="1" lang="ja-JP" altLang="en-US" dirty="0"/>
          </a:p>
        </p:txBody>
      </p:sp>
    </p:spTree>
    <p:extLst>
      <p:ext uri="{BB962C8B-B14F-4D97-AF65-F5344CB8AC3E}">
        <p14:creationId xmlns:p14="http://schemas.microsoft.com/office/powerpoint/2010/main" val="1412486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25</a:t>
            </a:fld>
            <a:endParaRPr kumimoji="1" lang="ja-JP" altLang="en-US" dirty="0"/>
          </a:p>
        </p:txBody>
      </p:sp>
    </p:spTree>
    <p:extLst>
      <p:ext uri="{BB962C8B-B14F-4D97-AF65-F5344CB8AC3E}">
        <p14:creationId xmlns:p14="http://schemas.microsoft.com/office/powerpoint/2010/main" val="842496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26</a:t>
            </a:fld>
            <a:endParaRPr kumimoji="1" lang="ja-JP" altLang="en-US" dirty="0"/>
          </a:p>
        </p:txBody>
      </p:sp>
    </p:spTree>
    <p:extLst>
      <p:ext uri="{BB962C8B-B14F-4D97-AF65-F5344CB8AC3E}">
        <p14:creationId xmlns:p14="http://schemas.microsoft.com/office/powerpoint/2010/main" val="3470074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27</a:t>
            </a:fld>
            <a:endParaRPr kumimoji="1" lang="ja-JP" altLang="en-US" dirty="0"/>
          </a:p>
        </p:txBody>
      </p:sp>
    </p:spTree>
    <p:extLst>
      <p:ext uri="{BB962C8B-B14F-4D97-AF65-F5344CB8AC3E}">
        <p14:creationId xmlns:p14="http://schemas.microsoft.com/office/powerpoint/2010/main" val="40743777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28</a:t>
            </a:fld>
            <a:endParaRPr kumimoji="1" lang="ja-JP" altLang="en-US" dirty="0"/>
          </a:p>
        </p:txBody>
      </p:sp>
    </p:spTree>
    <p:extLst>
      <p:ext uri="{BB962C8B-B14F-4D97-AF65-F5344CB8AC3E}">
        <p14:creationId xmlns:p14="http://schemas.microsoft.com/office/powerpoint/2010/main" val="31455333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29</a:t>
            </a:fld>
            <a:endParaRPr kumimoji="1" lang="ja-JP" altLang="en-US" dirty="0"/>
          </a:p>
        </p:txBody>
      </p:sp>
    </p:spTree>
    <p:extLst>
      <p:ext uri="{BB962C8B-B14F-4D97-AF65-F5344CB8AC3E}">
        <p14:creationId xmlns:p14="http://schemas.microsoft.com/office/powerpoint/2010/main" val="104014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C8D1D842-53E4-40D3-984F-EE2A4C64EEBC}" type="slidenum">
              <a:rPr kumimoji="1" lang="ja-JP" altLang="en-US" smtClean="0"/>
              <a:pPr/>
              <a:t>3</a:t>
            </a:fld>
            <a:endParaRPr kumimoji="1" lang="ja-JP" altLang="en-US" dirty="0"/>
          </a:p>
        </p:txBody>
      </p:sp>
      <p:sp>
        <p:nvSpPr>
          <p:cNvPr id="6" name="日付プレースホルダ 5"/>
          <p:cNvSpPr>
            <a:spLocks noGrp="1"/>
          </p:cNvSpPr>
          <p:nvPr>
            <p:ph type="dt" idx="12"/>
          </p:nvPr>
        </p:nvSpPr>
        <p:spPr/>
        <p:txBody>
          <a:bodyPr/>
          <a:lstStyle/>
          <a:p>
            <a:endParaRPr kumimoji="1" lang="ja-JP" altLang="en-US" dirty="0"/>
          </a:p>
        </p:txBody>
      </p:sp>
      <p:sp>
        <p:nvSpPr>
          <p:cNvPr id="7" name="ヘッダー プレースホルダ 6"/>
          <p:cNvSpPr>
            <a:spLocks noGrp="1"/>
          </p:cNvSpPr>
          <p:nvPr>
            <p:ph type="hdr" sz="quarter" idx="13"/>
          </p:nvPr>
        </p:nvSpPr>
        <p:spPr/>
        <p:txBody>
          <a:bodyPr/>
          <a:lstStyle/>
          <a:p>
            <a:endParaRPr kumimoji="1" lang="ja-JP" altLang="en-US" dirty="0"/>
          </a:p>
        </p:txBody>
      </p:sp>
    </p:spTree>
    <p:extLst>
      <p:ext uri="{BB962C8B-B14F-4D97-AF65-F5344CB8AC3E}">
        <p14:creationId xmlns:p14="http://schemas.microsoft.com/office/powerpoint/2010/main" val="2960899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30</a:t>
            </a:fld>
            <a:endParaRPr kumimoji="1" lang="ja-JP" altLang="en-US" dirty="0"/>
          </a:p>
        </p:txBody>
      </p:sp>
    </p:spTree>
    <p:extLst>
      <p:ext uri="{BB962C8B-B14F-4D97-AF65-F5344CB8AC3E}">
        <p14:creationId xmlns:p14="http://schemas.microsoft.com/office/powerpoint/2010/main" val="2087418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31</a:t>
            </a:fld>
            <a:endParaRPr kumimoji="1" lang="ja-JP" altLang="en-US" dirty="0"/>
          </a:p>
        </p:txBody>
      </p:sp>
    </p:spTree>
    <p:extLst>
      <p:ext uri="{BB962C8B-B14F-4D97-AF65-F5344CB8AC3E}">
        <p14:creationId xmlns:p14="http://schemas.microsoft.com/office/powerpoint/2010/main" val="5296588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32</a:t>
            </a:fld>
            <a:endParaRPr kumimoji="1" lang="ja-JP" altLang="en-US" dirty="0"/>
          </a:p>
        </p:txBody>
      </p:sp>
    </p:spTree>
    <p:extLst>
      <p:ext uri="{BB962C8B-B14F-4D97-AF65-F5344CB8AC3E}">
        <p14:creationId xmlns:p14="http://schemas.microsoft.com/office/powerpoint/2010/main" val="33944384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33</a:t>
            </a:fld>
            <a:endParaRPr kumimoji="1" lang="ja-JP" altLang="en-US" dirty="0"/>
          </a:p>
        </p:txBody>
      </p:sp>
    </p:spTree>
    <p:extLst>
      <p:ext uri="{BB962C8B-B14F-4D97-AF65-F5344CB8AC3E}">
        <p14:creationId xmlns:p14="http://schemas.microsoft.com/office/powerpoint/2010/main" val="33894928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endParaRPr kumimoji="1" lang="ja-JP" altLang="en-US" dirty="0"/>
          </a:p>
        </p:txBody>
      </p:sp>
      <p:sp>
        <p:nvSpPr>
          <p:cNvPr id="5" name="日付プレースホルダー 4"/>
          <p:cNvSpPr>
            <a:spLocks noGrp="1"/>
          </p:cNvSpPr>
          <p:nvPr>
            <p:ph type="dt" idx="1"/>
          </p:nvPr>
        </p:nvSpPr>
        <p:spPr/>
        <p:txBody>
          <a:bodyPr/>
          <a:lstStyle/>
          <a:p>
            <a:endParaRPr kumimoji="1" lang="ja-JP" altLang="en-US" dirty="0"/>
          </a:p>
        </p:txBody>
      </p:sp>
      <p:sp>
        <p:nvSpPr>
          <p:cNvPr id="6" name="スライド番号プレースホルダー 5"/>
          <p:cNvSpPr>
            <a:spLocks noGrp="1"/>
          </p:cNvSpPr>
          <p:nvPr>
            <p:ph type="sldNum" sz="quarter" idx="5"/>
          </p:nvPr>
        </p:nvSpPr>
        <p:spPr/>
        <p:txBody>
          <a:bodyPr/>
          <a:lstStyle/>
          <a:p>
            <a:fld id="{C8D1D842-53E4-40D3-984F-EE2A4C64EEBC}" type="slidenum">
              <a:rPr kumimoji="1" lang="ja-JP" altLang="en-US" smtClean="0"/>
              <a:pPr/>
              <a:t>34</a:t>
            </a:fld>
            <a:endParaRPr kumimoji="1" lang="ja-JP" altLang="en-US" dirty="0"/>
          </a:p>
        </p:txBody>
      </p:sp>
    </p:spTree>
    <p:extLst>
      <p:ext uri="{BB962C8B-B14F-4D97-AF65-F5344CB8AC3E}">
        <p14:creationId xmlns:p14="http://schemas.microsoft.com/office/powerpoint/2010/main" val="2104355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35</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2285530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36</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726341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37</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999063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38</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14661158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C8D1D842-53E4-40D3-984F-EE2A4C64EEBC}" type="slidenum">
              <a:rPr kumimoji="1" lang="ja-JP" altLang="en-US" smtClean="0"/>
              <a:pPr/>
              <a:t>39</a:t>
            </a:fld>
            <a:endParaRPr kumimoji="1" lang="ja-JP" altLang="en-US" dirty="0"/>
          </a:p>
        </p:txBody>
      </p:sp>
      <p:sp>
        <p:nvSpPr>
          <p:cNvPr id="6" name="日付プレースホルダ 5"/>
          <p:cNvSpPr>
            <a:spLocks noGrp="1"/>
          </p:cNvSpPr>
          <p:nvPr>
            <p:ph type="dt" idx="12"/>
          </p:nvPr>
        </p:nvSpPr>
        <p:spPr/>
        <p:txBody>
          <a:bodyPr/>
          <a:lstStyle/>
          <a:p>
            <a:endParaRPr kumimoji="1" lang="ja-JP" altLang="en-US" dirty="0"/>
          </a:p>
        </p:txBody>
      </p:sp>
      <p:sp>
        <p:nvSpPr>
          <p:cNvPr id="7" name="ヘッダー プレースホルダ 6"/>
          <p:cNvSpPr>
            <a:spLocks noGrp="1"/>
          </p:cNvSpPr>
          <p:nvPr>
            <p:ph type="hdr" sz="quarter" idx="13"/>
          </p:nvPr>
        </p:nvSpPr>
        <p:spPr/>
        <p:txBody>
          <a:bodyPr/>
          <a:lstStyle/>
          <a:p>
            <a:endParaRPr kumimoji="1" lang="ja-JP" altLang="en-US" dirty="0"/>
          </a:p>
        </p:txBody>
      </p:sp>
    </p:spTree>
    <p:extLst>
      <p:ext uri="{BB962C8B-B14F-4D97-AF65-F5344CB8AC3E}">
        <p14:creationId xmlns:p14="http://schemas.microsoft.com/office/powerpoint/2010/main" val="122453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4</a:t>
            </a:fld>
            <a:endParaRPr kumimoji="1" lang="ja-JP" altLang="en-US" dirty="0"/>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151441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5</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151441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6</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4009839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7</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2604084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8</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4097376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D1D842-53E4-40D3-984F-EE2A4C64EEBC}" type="slidenum">
              <a:rPr kumimoji="1" lang="ja-JP" altLang="en-US" smtClean="0"/>
              <a:pPr/>
              <a:t>9</a:t>
            </a:fld>
            <a:endParaRPr kumimoji="1" lang="ja-JP" altLang="en-US"/>
          </a:p>
        </p:txBody>
      </p:sp>
      <p:sp>
        <p:nvSpPr>
          <p:cNvPr id="5" name="日付プレースホルダ 4"/>
          <p:cNvSpPr>
            <a:spLocks noGrp="1"/>
          </p:cNvSpPr>
          <p:nvPr>
            <p:ph type="dt" idx="11"/>
          </p:nvPr>
        </p:nvSpPr>
        <p:spPr/>
        <p:txBody>
          <a:bodyPr/>
          <a:lstStyle/>
          <a:p>
            <a:endParaRPr kumimoji="1" lang="ja-JP" altLang="en-US" dirty="0"/>
          </a:p>
        </p:txBody>
      </p:sp>
      <p:sp>
        <p:nvSpPr>
          <p:cNvPr id="6" name="ヘッダー プレースホルダ 5"/>
          <p:cNvSpPr>
            <a:spLocks noGrp="1"/>
          </p:cNvSpPr>
          <p:nvPr>
            <p:ph type="hdr" sz="quarter" idx="12"/>
          </p:nvPr>
        </p:nvSpPr>
        <p:spPr/>
        <p:txBody>
          <a:bodyPr/>
          <a:lstStyle/>
          <a:p>
            <a:endParaRPr kumimoji="1" lang="ja-JP" altLang="en-US" dirty="0"/>
          </a:p>
        </p:txBody>
      </p:sp>
    </p:spTree>
    <p:extLst>
      <p:ext uri="{BB962C8B-B14F-4D97-AF65-F5344CB8AC3E}">
        <p14:creationId xmlns:p14="http://schemas.microsoft.com/office/powerpoint/2010/main" val="984592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22EE0CCB-16F9-4ACC-AB64-502DEE8004BF}"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dirty="0"/>
          </a:p>
        </p:txBody>
      </p:sp>
      <p:sp>
        <p:nvSpPr>
          <p:cNvPr id="6" name="Slide Number Placeholder 5"/>
          <p:cNvSpPr>
            <a:spLocks noGrp="1"/>
          </p:cNvSpPr>
          <p:nvPr>
            <p:ph type="sldNum" sz="quarter" idx="12"/>
          </p:nvPr>
        </p:nvSpPr>
        <p:spPr>
          <a:xfrm>
            <a:off x="8275320" y="6117336"/>
            <a:ext cx="411480" cy="365125"/>
          </a:xfrm>
        </p:spPr>
        <p:txBody>
          <a:bodyPr/>
          <a:lstStyle/>
          <a:p>
            <a:fld id="{F16A3D4A-991C-4B79-BA9E-C46CBA1C3738}" type="slidenum">
              <a:rPr kumimoji="1" lang="ja-JP" altLang="en-US" smtClean="0"/>
              <a:pPr/>
              <a:t>‹#›</a:t>
            </a:fld>
            <a:endParaRPr kumimoji="1" lang="ja-JP" alt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47833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2220761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32073200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3937406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378897045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41818398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07471425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66890449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01266D-54BB-4AF1-B558-BD86AAF281E4}"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40466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5783631-F6E2-4974-9F8E-1F5B4D0E5C90}"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dirty="0"/>
          </a:p>
        </p:txBody>
      </p:sp>
      <p:sp>
        <p:nvSpPr>
          <p:cNvPr id="6" name="Slide Number Placeholder 5"/>
          <p:cNvSpPr>
            <a:spLocks noGrp="1"/>
          </p:cNvSpPr>
          <p:nvPr>
            <p:ph type="sldNum" sz="quarter" idx="12"/>
          </p:nvPr>
        </p:nvSpPr>
        <p:spPr>
          <a:xfrm>
            <a:off x="8258967" y="6108173"/>
            <a:ext cx="427833" cy="365125"/>
          </a:xfrm>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66079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B6744C-47EB-492A-B20D-255707DC8E96}" type="datetime1">
              <a:rPr kumimoji="1" lang="ja-JP" altLang="en-US" smtClean="0"/>
              <a:pPr/>
              <a:t>2019/5/21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8273317" y="6116070"/>
            <a:ext cx="413483" cy="365125"/>
          </a:xfrm>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05244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EBE7955-818A-453B-9E72-D8B23E4B3FD3}" type="datetime1">
              <a:rPr kumimoji="1" lang="ja-JP" altLang="en-US" smtClean="0"/>
              <a:pPr/>
              <a:t>2019/5/21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47996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94D5A0A-4A41-462B-8821-54E2664AE978}" type="datetime1">
              <a:rPr kumimoji="1" lang="ja-JP" altLang="en-US" smtClean="0"/>
              <a:pPr/>
              <a:t>2019/5/21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99044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4242657-0A75-4FA0-A4A1-7576EA33937E}" type="datetime1">
              <a:rPr kumimoji="1" lang="ja-JP" altLang="en-US" smtClean="0"/>
              <a:pPr/>
              <a:t>2019/5/21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58311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5CE86-99EC-4E8C-B9FC-4D646304F4ED}" type="datetime1">
              <a:rPr kumimoji="1" lang="ja-JP" altLang="en-US" smtClean="0"/>
              <a:pPr/>
              <a:t>2019/5/21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384660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DBFB61-B723-4CFF-BA26-E6AF769A2C6A}" type="datetime1">
              <a:rPr kumimoji="1" lang="ja-JP" altLang="en-US" smtClean="0"/>
              <a:pPr/>
              <a:t>2019/5/21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20088432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B0EA55-038B-454E-8C6D-0C49294DBA90}" type="datetime1">
              <a:rPr kumimoji="1" lang="ja-JP" altLang="en-US" smtClean="0"/>
              <a:pPr/>
              <a:t>2019/5/21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839910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CDBFB61-B723-4CFF-BA26-E6AF769A2C6A}" type="datetime1">
              <a:rPr kumimoji="1" lang="ja-JP" altLang="en-US" smtClean="0"/>
              <a:pPr/>
              <a:t>2019/5/21</a:t>
            </a:fld>
            <a:endParaRPr kumimoji="1" lang="ja-JP" alt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6A3D4A-991C-4B79-BA9E-C46CBA1C3738}" type="slidenum">
              <a:rPr kumimoji="1" lang="ja-JP" altLang="en-US" smtClean="0"/>
              <a:pPr/>
              <a:t>‹#›</a:t>
            </a:fld>
            <a:endParaRPr kumimoji="1" lang="ja-JP" altLang="en-US" dirty="0"/>
          </a:p>
        </p:txBody>
      </p:sp>
    </p:spTree>
    <p:extLst>
      <p:ext uri="{BB962C8B-B14F-4D97-AF65-F5344CB8AC3E}">
        <p14:creationId xmlns:p14="http://schemas.microsoft.com/office/powerpoint/2010/main" val="111990076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Lst>
  <p:hf hdr="0" ftr="0" dt="0"/>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0600" y="1172344"/>
            <a:ext cx="7772400" cy="1392560"/>
          </a:xfrm>
        </p:spPr>
        <p:txBody>
          <a:bodyPr anchor="t"/>
          <a:lstStyle/>
          <a:p>
            <a:pPr lvl="0"/>
            <a:br>
              <a:rPr lang="en-US" altLang="ja-JP" sz="3200" dirty="0">
                <a:solidFill>
                  <a:schemeClr val="tx1"/>
                </a:solidFill>
                <a:latin typeface="ＭＳ Ｐゴシック" pitchFamily="50" charset="-128"/>
                <a:ea typeface="ＭＳ Ｐゴシック" pitchFamily="50" charset="-128"/>
              </a:rPr>
            </a:br>
            <a:r>
              <a:rPr lang="ja-JP" altLang="en-US" sz="3200" dirty="0">
                <a:solidFill>
                  <a:schemeClr val="tx1"/>
                </a:solidFill>
                <a:latin typeface="ＭＳ Ｐゴシック" pitchFamily="50" charset="-128"/>
                <a:ea typeface="ＭＳ Ｐゴシック" pitchFamily="50" charset="-128"/>
              </a:rPr>
              <a:t>～働き方改革関連法への対応について～</a:t>
            </a:r>
            <a:endParaRPr kumimoji="1" lang="ja-JP" altLang="en-US" b="1" dirty="0">
              <a:solidFill>
                <a:schemeClr val="tx1"/>
              </a:solidFill>
              <a:latin typeface="ＭＳ Ｐゴシック" pitchFamily="50" charset="-128"/>
              <a:ea typeface="ＭＳ Ｐゴシック" pitchFamily="50" charset="-128"/>
            </a:endParaRPr>
          </a:p>
        </p:txBody>
      </p:sp>
      <p:sp>
        <p:nvSpPr>
          <p:cNvPr id="3" name="サブタイトル 2"/>
          <p:cNvSpPr>
            <a:spLocks noGrp="1"/>
          </p:cNvSpPr>
          <p:nvPr>
            <p:ph type="subTitle" idx="1"/>
          </p:nvPr>
        </p:nvSpPr>
        <p:spPr>
          <a:xfrm>
            <a:off x="683568" y="2420888"/>
            <a:ext cx="7632849" cy="3816424"/>
          </a:xfrm>
        </p:spPr>
        <p:txBody>
          <a:bodyPr>
            <a:normAutofit fontScale="92500" lnSpcReduction="20000"/>
          </a:bodyPr>
          <a:lstStyle/>
          <a:p>
            <a:pPr lvl="0" algn="l"/>
            <a:r>
              <a:rPr lang="ja-JP" altLang="en-US" sz="2800" kern="1200" dirty="0">
                <a:latin typeface="ＭＳ Ｐゴシック" pitchFamily="50" charset="-128"/>
                <a:ea typeface="ＭＳ Ｐゴシック" pitchFamily="50" charset="-128"/>
                <a:cs typeface="+mj-cs"/>
              </a:rPr>
              <a:t>〒１６３－１３０６</a:t>
            </a:r>
            <a:endParaRPr lang="en-US" altLang="ja-JP" sz="2800" kern="1200" dirty="0">
              <a:latin typeface="ＭＳ Ｐゴシック" pitchFamily="50" charset="-128"/>
              <a:ea typeface="ＭＳ Ｐゴシック" pitchFamily="50" charset="-128"/>
              <a:cs typeface="+mj-cs"/>
            </a:endParaRPr>
          </a:p>
          <a:p>
            <a:pPr lvl="0" algn="l"/>
            <a:r>
              <a:rPr lang="ja-JP" altLang="en-US" sz="2800" kern="1200" dirty="0">
                <a:latin typeface="ＭＳ Ｐゴシック" pitchFamily="50" charset="-128"/>
                <a:ea typeface="ＭＳ Ｐゴシック" pitchFamily="50" charset="-128"/>
                <a:cs typeface="+mj-cs"/>
              </a:rPr>
              <a:t>東京都新宿区西新宿６丁目５番１号</a:t>
            </a:r>
            <a:endParaRPr lang="en-US" altLang="ja-JP" sz="2800" kern="1200" dirty="0">
              <a:latin typeface="ＭＳ Ｐゴシック" pitchFamily="50" charset="-128"/>
              <a:ea typeface="ＭＳ Ｐゴシック" pitchFamily="50" charset="-128"/>
              <a:cs typeface="+mj-cs"/>
            </a:endParaRPr>
          </a:p>
          <a:p>
            <a:pPr lvl="0" algn="l"/>
            <a:r>
              <a:rPr lang="ja-JP" altLang="en-US" sz="2800" kern="1200" dirty="0">
                <a:latin typeface="ＭＳ Ｐゴシック" pitchFamily="50" charset="-128"/>
                <a:ea typeface="ＭＳ Ｐゴシック" pitchFamily="50" charset="-128"/>
                <a:cs typeface="+mj-cs"/>
              </a:rPr>
              <a:t>新宿アイランドタワー６階</a:t>
            </a:r>
            <a:endParaRPr lang="en-US" altLang="ja-JP" sz="2800" kern="1200" dirty="0">
              <a:latin typeface="ＭＳ Ｐゴシック" pitchFamily="50" charset="-128"/>
              <a:ea typeface="ＭＳ Ｐゴシック" pitchFamily="50" charset="-128"/>
              <a:cs typeface="+mj-cs"/>
            </a:endParaRPr>
          </a:p>
          <a:p>
            <a:pPr lvl="0" algn="l"/>
            <a:r>
              <a:rPr lang="ja-JP" altLang="en-US" sz="2800" kern="1200" dirty="0">
                <a:latin typeface="ＭＳ Ｐゴシック" pitchFamily="50" charset="-128"/>
                <a:ea typeface="ＭＳ Ｐゴシック" pitchFamily="50" charset="-128"/>
                <a:cs typeface="+mj-cs"/>
              </a:rPr>
              <a:t>アイランド新宿法律事務所</a:t>
            </a:r>
            <a:endParaRPr lang="en-US" altLang="ja-JP" sz="2800" kern="1200" dirty="0">
              <a:latin typeface="ＭＳ Ｐゴシック" pitchFamily="50" charset="-128"/>
              <a:ea typeface="ＭＳ Ｐゴシック" pitchFamily="50" charset="-128"/>
              <a:cs typeface="+mj-cs"/>
            </a:endParaRPr>
          </a:p>
          <a:p>
            <a:pPr lvl="0" algn="l"/>
            <a:r>
              <a:rPr lang="ja-JP" altLang="en-US" sz="2800" kern="1200" dirty="0">
                <a:latin typeface="ＭＳ Ｐゴシック" pitchFamily="50" charset="-128"/>
                <a:ea typeface="ＭＳ Ｐゴシック" pitchFamily="50" charset="-128"/>
                <a:cs typeface="+mj-cs"/>
              </a:rPr>
              <a:t>弁護士　</a:t>
            </a:r>
            <a:r>
              <a:rPr lang="ja-JP" altLang="en-US" sz="2800" dirty="0">
                <a:latin typeface="ＭＳ Ｐゴシック" panose="020B0600070205080204" pitchFamily="50" charset="-128"/>
                <a:ea typeface="ＭＳ Ｐゴシック" panose="020B0600070205080204" pitchFamily="50" charset="-128"/>
              </a:rPr>
              <a:t>村松宏樹</a:t>
            </a:r>
            <a:endParaRPr lang="en-US" altLang="ja-JP" sz="2800" dirty="0">
              <a:latin typeface="ＭＳ Ｐゴシック" panose="020B0600070205080204" pitchFamily="50" charset="-128"/>
              <a:ea typeface="ＭＳ Ｐゴシック" panose="020B0600070205080204" pitchFamily="50" charset="-128"/>
            </a:endParaRPr>
          </a:p>
          <a:p>
            <a:pPr lvl="0" algn="l"/>
            <a:r>
              <a:rPr lang="ja-JP" altLang="en-US" sz="2800" dirty="0">
                <a:latin typeface="ＭＳ Ｐゴシック" panose="020B0600070205080204" pitchFamily="50" charset="-128"/>
                <a:ea typeface="ＭＳ Ｐゴシック" panose="020B0600070205080204" pitchFamily="50" charset="-128"/>
              </a:rPr>
              <a:t>ＴＥＬ　０３－３３４０－５０８０</a:t>
            </a:r>
            <a:endParaRPr lang="en-US" altLang="ja-JP" sz="2800" dirty="0">
              <a:latin typeface="ＭＳ Ｐゴシック" panose="020B0600070205080204" pitchFamily="50" charset="-128"/>
              <a:ea typeface="ＭＳ Ｐゴシック" panose="020B0600070205080204" pitchFamily="50" charset="-128"/>
            </a:endParaRPr>
          </a:p>
          <a:p>
            <a:pPr lvl="0" algn="l"/>
            <a:r>
              <a:rPr lang="ja-JP" altLang="en-US" sz="2800" dirty="0">
                <a:latin typeface="ＭＳ Ｐゴシック" panose="020B0600070205080204" pitchFamily="50" charset="-128"/>
                <a:ea typeface="ＭＳ Ｐゴシック" panose="020B0600070205080204" pitchFamily="50" charset="-128"/>
              </a:rPr>
              <a:t>ＦＡＸ　０３－３３４０－５０８１</a:t>
            </a:r>
            <a:endParaRPr lang="en-US" altLang="ja-JP" sz="2800" dirty="0">
              <a:latin typeface="ＭＳ Ｐゴシック" panose="020B0600070205080204" pitchFamily="50" charset="-128"/>
              <a:ea typeface="ＭＳ Ｐゴシック" panose="020B0600070205080204" pitchFamily="50" charset="-128"/>
            </a:endParaRPr>
          </a:p>
          <a:p>
            <a:pPr lvl="0" algn="l"/>
            <a:r>
              <a:rPr lang="en-US" altLang="ja-JP" sz="2800" dirty="0">
                <a:latin typeface="ＭＳ Ｐゴシック" panose="020B0600070205080204" pitchFamily="50" charset="-128"/>
                <a:ea typeface="ＭＳ Ｐゴシック" panose="020B0600070205080204" pitchFamily="50" charset="-128"/>
              </a:rPr>
              <a:t>E‐mail</a:t>
            </a:r>
            <a:r>
              <a:rPr lang="ja-JP" altLang="en-US" sz="2800" dirty="0">
                <a:latin typeface="ＭＳ Ｐゴシック" panose="020B0600070205080204" pitchFamily="50" charset="-128"/>
                <a:ea typeface="ＭＳ Ｐゴシック" panose="020B0600070205080204" pitchFamily="50" charset="-128"/>
              </a:rPr>
              <a:t>　</a:t>
            </a:r>
            <a:r>
              <a:rPr lang="en-US" altLang="ja-JP" sz="2800" dirty="0">
                <a:latin typeface="ＭＳ Ｐゴシック" panose="020B0600070205080204" pitchFamily="50" charset="-128"/>
                <a:ea typeface="ＭＳ Ｐゴシック" panose="020B0600070205080204" pitchFamily="50" charset="-128"/>
              </a:rPr>
              <a:t>h-muramatsu@i-land-lawoffice.com</a:t>
            </a:r>
          </a:p>
          <a:p>
            <a:pPr lvl="0" algn="l"/>
            <a:endParaRPr lang="en-US" altLang="ja-JP" sz="2800" dirty="0">
              <a:latin typeface="ＭＳ Ｐゴシック" panose="020B0600070205080204" pitchFamily="50" charset="-128"/>
              <a:ea typeface="ＭＳ Ｐゴシック" panose="020B0600070205080204" pitchFamily="50" charset="-128"/>
            </a:endParaRPr>
          </a:p>
          <a:p>
            <a:pPr lvl="0" algn="l"/>
            <a:endParaRPr kumimoji="1" lang="ja-JP" altLang="ja-JP" sz="2800" kern="1200" dirty="0">
              <a:solidFill>
                <a:schemeClr val="tx1"/>
              </a:solidFill>
              <a:effectLst/>
              <a:latin typeface="ＭＳ Ｐゴシック" pitchFamily="50" charset="-128"/>
              <a:ea typeface="ＭＳ Ｐゴシック" pitchFamily="50" charset="-128"/>
              <a:cs typeface="+mj-cs"/>
            </a:endParaRPr>
          </a:p>
        </p:txBody>
      </p:sp>
    </p:spTree>
    <p:extLst>
      <p:ext uri="{BB962C8B-B14F-4D97-AF65-F5344CB8AC3E}">
        <p14:creationId xmlns:p14="http://schemas.microsoft.com/office/powerpoint/2010/main" val="46791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982133" y="1916832"/>
            <a:ext cx="7704667" cy="4752528"/>
          </a:xfrm>
        </p:spPr>
        <p:txBody>
          <a:bodyPr anchor="t"/>
          <a:lstStyle/>
          <a:p>
            <a:pPr marL="0" indent="0">
              <a:buNone/>
            </a:pPr>
            <a:r>
              <a:rPr lang="ja-JP" altLang="en-US" dirty="0"/>
              <a:t>＜新</a:t>
            </a:r>
            <a:r>
              <a:rPr kumimoji="1" lang="ja-JP" altLang="en-US" dirty="0"/>
              <a:t>制度＞</a:t>
            </a:r>
            <a:endParaRPr kumimoji="1" lang="en-US" altLang="ja-JP" dirty="0"/>
          </a:p>
          <a:p>
            <a:pPr marL="0" indent="0">
              <a:buNone/>
            </a:pPr>
            <a:r>
              <a:rPr lang="ja-JP" altLang="en-US" b="1" dirty="0">
                <a:solidFill>
                  <a:srgbClr val="FF0000"/>
                </a:solidFill>
              </a:rPr>
              <a:t>時間外労働</a:t>
            </a:r>
            <a:r>
              <a:rPr lang="ja-JP" altLang="en-US" dirty="0"/>
              <a:t>の限度</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r>
              <a:rPr lang="ja-JP" altLang="en-US" dirty="0"/>
              <a:t>時間外労働</a:t>
            </a:r>
            <a:r>
              <a:rPr lang="ja-JP" altLang="en-US" b="1" dirty="0">
                <a:solidFill>
                  <a:srgbClr val="FF0000"/>
                </a:solidFill>
              </a:rPr>
              <a:t>＋休日労働</a:t>
            </a:r>
            <a:r>
              <a:rPr lang="ja-JP" altLang="en-US" dirty="0"/>
              <a:t>の制限</a:t>
            </a:r>
            <a:endParaRPr lang="en-US" altLang="ja-JP" dirty="0"/>
          </a:p>
          <a:p>
            <a:pPr marL="0" indent="0">
              <a:buNone/>
            </a:pPr>
            <a:endParaRPr lang="en-US" altLang="ja-JP" dirty="0"/>
          </a:p>
          <a:p>
            <a:pPr marL="0" indent="0">
              <a:buNone/>
            </a:pP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10</a:t>
            </a:fld>
            <a:endParaRPr kumimoji="1" lang="ja-JP" altLang="en-US"/>
          </a:p>
        </p:txBody>
      </p:sp>
      <p:graphicFrame>
        <p:nvGraphicFramePr>
          <p:cNvPr id="4" name="表 3">
            <a:extLst>
              <a:ext uri="{FF2B5EF4-FFF2-40B4-BE49-F238E27FC236}">
                <a16:creationId xmlns:a16="http://schemas.microsoft.com/office/drawing/2014/main" id="{FB95D48F-71CE-45E4-9A4B-272F12D7CED2}"/>
              </a:ext>
            </a:extLst>
          </p:cNvPr>
          <p:cNvGraphicFramePr>
            <a:graphicFrameLocks noGrp="1"/>
          </p:cNvGraphicFramePr>
          <p:nvPr>
            <p:extLst>
              <p:ext uri="{D42A27DB-BD31-4B8C-83A1-F6EECF244321}">
                <p14:modId xmlns:p14="http://schemas.microsoft.com/office/powerpoint/2010/main" val="833366866"/>
              </p:ext>
            </p:extLst>
          </p:nvPr>
        </p:nvGraphicFramePr>
        <p:xfrm>
          <a:off x="1524000" y="2924944"/>
          <a:ext cx="6096000" cy="1368152"/>
        </p:xfrm>
        <a:graphic>
          <a:graphicData uri="http://schemas.openxmlformats.org/drawingml/2006/table">
            <a:tbl>
              <a:tblPr firstRow="1" bandRow="1">
                <a:tableStyleId>{616DA210-FB5B-4158-B5E0-FEB733F419BA}</a:tableStyleId>
              </a:tblPr>
              <a:tblGrid>
                <a:gridCol w="3048000">
                  <a:extLst>
                    <a:ext uri="{9D8B030D-6E8A-4147-A177-3AD203B41FA5}">
                      <a16:colId xmlns:a16="http://schemas.microsoft.com/office/drawing/2014/main" val="1744983472"/>
                    </a:ext>
                  </a:extLst>
                </a:gridCol>
                <a:gridCol w="3048000">
                  <a:extLst>
                    <a:ext uri="{9D8B030D-6E8A-4147-A177-3AD203B41FA5}">
                      <a16:colId xmlns:a16="http://schemas.microsoft.com/office/drawing/2014/main" val="3338200501"/>
                    </a:ext>
                  </a:extLst>
                </a:gridCol>
              </a:tblGrid>
              <a:tr h="684076">
                <a:tc>
                  <a:txBody>
                    <a:bodyPr/>
                    <a:lstStyle/>
                    <a:p>
                      <a:pPr algn="ctr"/>
                      <a:r>
                        <a:rPr kumimoji="1" lang="ja-JP" altLang="en-US" dirty="0"/>
                        <a:t>１か月</a:t>
                      </a:r>
                    </a:p>
                  </a:txBody>
                  <a:tcPr anchor="ctr"/>
                </a:tc>
                <a:tc>
                  <a:txBody>
                    <a:bodyPr/>
                    <a:lstStyle/>
                    <a:p>
                      <a:pPr algn="ctr"/>
                      <a:r>
                        <a:rPr kumimoji="1" lang="ja-JP" altLang="en-US" dirty="0"/>
                        <a:t>４５時間</a:t>
                      </a:r>
                    </a:p>
                  </a:txBody>
                  <a:tcPr anchor="ctr"/>
                </a:tc>
                <a:extLst>
                  <a:ext uri="{0D108BD9-81ED-4DB2-BD59-A6C34878D82A}">
                    <a16:rowId xmlns:a16="http://schemas.microsoft.com/office/drawing/2014/main" val="405576044"/>
                  </a:ext>
                </a:extLst>
              </a:tr>
              <a:tr h="684076">
                <a:tc>
                  <a:txBody>
                    <a:bodyPr/>
                    <a:lstStyle/>
                    <a:p>
                      <a:pPr algn="ctr"/>
                      <a:r>
                        <a:rPr kumimoji="1" lang="ja-JP" altLang="en-US" b="1" dirty="0"/>
                        <a:t>１年</a:t>
                      </a:r>
                    </a:p>
                  </a:txBody>
                  <a:tcPr anchor="ctr"/>
                </a:tc>
                <a:tc>
                  <a:txBody>
                    <a:bodyPr/>
                    <a:lstStyle/>
                    <a:p>
                      <a:pPr algn="ctr"/>
                      <a:r>
                        <a:rPr kumimoji="1" lang="ja-JP" altLang="en-US" b="1" dirty="0"/>
                        <a:t>３６０時間（７２０時間）</a:t>
                      </a:r>
                    </a:p>
                  </a:txBody>
                  <a:tcPr anchor="ctr"/>
                </a:tc>
                <a:extLst>
                  <a:ext uri="{0D108BD9-81ED-4DB2-BD59-A6C34878D82A}">
                    <a16:rowId xmlns:a16="http://schemas.microsoft.com/office/drawing/2014/main" val="3830746462"/>
                  </a:ext>
                </a:extLst>
              </a:tr>
            </a:tbl>
          </a:graphicData>
        </a:graphic>
      </p:graphicFrame>
      <p:graphicFrame>
        <p:nvGraphicFramePr>
          <p:cNvPr id="3" name="表 2">
            <a:extLst>
              <a:ext uri="{FF2B5EF4-FFF2-40B4-BE49-F238E27FC236}">
                <a16:creationId xmlns:a16="http://schemas.microsoft.com/office/drawing/2014/main" id="{ECE5768E-785A-44AE-B621-CF0B2DBF2CD1}"/>
              </a:ext>
            </a:extLst>
          </p:cNvPr>
          <p:cNvGraphicFramePr>
            <a:graphicFrameLocks noGrp="1"/>
          </p:cNvGraphicFramePr>
          <p:nvPr>
            <p:extLst>
              <p:ext uri="{D42A27DB-BD31-4B8C-83A1-F6EECF244321}">
                <p14:modId xmlns:p14="http://schemas.microsoft.com/office/powerpoint/2010/main" val="2200642002"/>
              </p:ext>
            </p:extLst>
          </p:nvPr>
        </p:nvGraphicFramePr>
        <p:xfrm>
          <a:off x="1524000" y="5085183"/>
          <a:ext cx="6096000" cy="1315616"/>
        </p:xfrm>
        <a:graphic>
          <a:graphicData uri="http://schemas.openxmlformats.org/drawingml/2006/table">
            <a:tbl>
              <a:tblPr firstRow="1" bandRow="1">
                <a:tableStyleId>{D7AC3CCA-C797-4891-BE02-D94E43425B78}</a:tableStyleId>
              </a:tblPr>
              <a:tblGrid>
                <a:gridCol w="3048000">
                  <a:extLst>
                    <a:ext uri="{9D8B030D-6E8A-4147-A177-3AD203B41FA5}">
                      <a16:colId xmlns:a16="http://schemas.microsoft.com/office/drawing/2014/main" val="2944949843"/>
                    </a:ext>
                  </a:extLst>
                </a:gridCol>
                <a:gridCol w="3048000">
                  <a:extLst>
                    <a:ext uri="{9D8B030D-6E8A-4147-A177-3AD203B41FA5}">
                      <a16:colId xmlns:a16="http://schemas.microsoft.com/office/drawing/2014/main" val="65749808"/>
                    </a:ext>
                  </a:extLst>
                </a:gridCol>
              </a:tblGrid>
              <a:tr h="657808">
                <a:tc>
                  <a:txBody>
                    <a:bodyPr/>
                    <a:lstStyle/>
                    <a:p>
                      <a:pPr algn="ctr"/>
                      <a:r>
                        <a:rPr kumimoji="1" lang="ja-JP" altLang="en-US" dirty="0"/>
                        <a:t>１か月</a:t>
                      </a:r>
                    </a:p>
                  </a:txBody>
                  <a:tcPr anchor="ctr"/>
                </a:tc>
                <a:tc>
                  <a:txBody>
                    <a:bodyPr/>
                    <a:lstStyle/>
                    <a:p>
                      <a:pPr algn="ctr"/>
                      <a:r>
                        <a:rPr kumimoji="1" lang="ja-JP" altLang="en-US" dirty="0"/>
                        <a:t>１００時間未満</a:t>
                      </a:r>
                    </a:p>
                  </a:txBody>
                  <a:tcPr anchor="ctr"/>
                </a:tc>
                <a:extLst>
                  <a:ext uri="{0D108BD9-81ED-4DB2-BD59-A6C34878D82A}">
                    <a16:rowId xmlns:a16="http://schemas.microsoft.com/office/drawing/2014/main" val="414899129"/>
                  </a:ext>
                </a:extLst>
              </a:tr>
              <a:tr h="657808">
                <a:tc>
                  <a:txBody>
                    <a:bodyPr/>
                    <a:lstStyle/>
                    <a:p>
                      <a:pPr algn="ctr"/>
                      <a:r>
                        <a:rPr kumimoji="1" lang="ja-JP" altLang="en-US" b="1" dirty="0"/>
                        <a:t>直前５か月の各平均</a:t>
                      </a:r>
                    </a:p>
                  </a:txBody>
                  <a:tcPr anchor="ctr"/>
                </a:tc>
                <a:tc>
                  <a:txBody>
                    <a:bodyPr/>
                    <a:lstStyle/>
                    <a:p>
                      <a:pPr algn="ctr"/>
                      <a:r>
                        <a:rPr kumimoji="1" lang="ja-JP" altLang="en-US" b="1" dirty="0"/>
                        <a:t>８０時間未満</a:t>
                      </a:r>
                    </a:p>
                  </a:txBody>
                  <a:tcPr anchor="ctr"/>
                </a:tc>
                <a:extLst>
                  <a:ext uri="{0D108BD9-81ED-4DB2-BD59-A6C34878D82A}">
                    <a16:rowId xmlns:a16="http://schemas.microsoft.com/office/drawing/2014/main" val="57417350"/>
                  </a:ext>
                </a:extLst>
              </a:tr>
            </a:tbl>
          </a:graphicData>
        </a:graphic>
      </p:graphicFrame>
    </p:spTree>
    <p:extLst>
      <p:ext uri="{BB962C8B-B14F-4D97-AF65-F5344CB8AC3E}">
        <p14:creationId xmlns:p14="http://schemas.microsoft.com/office/powerpoint/2010/main" val="301036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2276872"/>
            <a:ext cx="7859216" cy="4123927"/>
          </a:xfrm>
        </p:spPr>
        <p:txBody>
          <a:bodyPr anchor="t">
            <a:normAutofit/>
          </a:bodyPr>
          <a:lstStyle/>
          <a:p>
            <a:pPr marL="0" indent="0">
              <a:buNone/>
            </a:pPr>
            <a:r>
              <a:rPr kumimoji="1" lang="ja-JP" altLang="en-US" sz="4000" dirty="0"/>
              <a:t>＜対応＞</a:t>
            </a:r>
            <a:endParaRPr kumimoji="1" lang="en-US" altLang="ja-JP" sz="4000" dirty="0"/>
          </a:p>
          <a:p>
            <a:pPr marL="0" indent="0">
              <a:buNone/>
            </a:pPr>
            <a:r>
              <a:rPr lang="ja-JP" altLang="en-US" sz="4000" dirty="0"/>
              <a:t>①法定休日の特定</a:t>
            </a:r>
            <a:endParaRPr lang="en-US" altLang="ja-JP" sz="4000" dirty="0"/>
          </a:p>
          <a:p>
            <a:pPr marL="0" indent="0">
              <a:buNone/>
            </a:pPr>
            <a:endParaRPr lang="en-US" altLang="ja-JP" sz="2000" dirty="0"/>
          </a:p>
          <a:p>
            <a:pPr marL="0" indent="0">
              <a:buNone/>
            </a:pPr>
            <a:r>
              <a:rPr kumimoji="1" lang="ja-JP" altLang="en-US" sz="4000" dirty="0"/>
              <a:t>②残業の許可制</a:t>
            </a:r>
            <a:endParaRPr kumimoji="1" lang="en-US" altLang="ja-JP" sz="4000" dirty="0"/>
          </a:p>
          <a:p>
            <a:pPr marL="0" indent="0">
              <a:buNone/>
            </a:pPr>
            <a:r>
              <a:rPr lang="ja-JP" altLang="en-US" sz="4000" dirty="0"/>
              <a:t>　</a:t>
            </a:r>
            <a:r>
              <a:rPr lang="ja-JP" altLang="en-US" sz="4000" b="1" dirty="0">
                <a:solidFill>
                  <a:srgbClr val="FF0000"/>
                </a:solidFill>
              </a:rPr>
              <a:t>⇒運用が重要</a:t>
            </a:r>
            <a:endParaRPr kumimoji="1" lang="en-US" altLang="ja-JP" sz="4000" b="1" dirty="0">
              <a:solidFill>
                <a:srgbClr val="FF0000"/>
              </a:solidFill>
            </a:endParaRPr>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11</a:t>
            </a:fld>
            <a:endParaRPr kumimoji="1" lang="ja-JP" altLang="en-US"/>
          </a:p>
        </p:txBody>
      </p:sp>
    </p:spTree>
    <p:extLst>
      <p:ext uri="{BB962C8B-B14F-4D97-AF65-F5344CB8AC3E}">
        <p14:creationId xmlns:p14="http://schemas.microsoft.com/office/powerpoint/2010/main" val="155788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barn(inVertical)">
                                      <p:cBhvr>
                                        <p:cTn id="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2132856"/>
            <a:ext cx="7859216" cy="4536504"/>
          </a:xfrm>
        </p:spPr>
        <p:txBody>
          <a:bodyPr anchor="t">
            <a:normAutofit/>
          </a:bodyPr>
          <a:lstStyle/>
          <a:p>
            <a:pPr marL="0" indent="0">
              <a:buNone/>
            </a:pPr>
            <a:r>
              <a:rPr lang="ja-JP" altLang="en-US" sz="4000" dirty="0"/>
              <a:t>残業を許可制とすることの意味</a:t>
            </a:r>
            <a:endParaRPr lang="en-US" altLang="ja-JP" sz="4000" dirty="0"/>
          </a:p>
          <a:p>
            <a:pPr marL="0" indent="0">
              <a:buNone/>
            </a:pPr>
            <a:endParaRPr lang="en-US" altLang="ja-JP" sz="1000" dirty="0"/>
          </a:p>
          <a:p>
            <a:pPr marL="0" indent="0">
              <a:buNone/>
            </a:pPr>
            <a:r>
              <a:rPr kumimoji="1" lang="ja-JP" altLang="en-US" sz="4000" dirty="0"/>
              <a:t>①　労働時間の把握</a:t>
            </a:r>
            <a:endParaRPr kumimoji="1" lang="en-US" altLang="ja-JP" sz="4000" dirty="0"/>
          </a:p>
          <a:p>
            <a:pPr marL="0" indent="0">
              <a:buNone/>
            </a:pPr>
            <a:endParaRPr kumimoji="1" lang="en-US" altLang="ja-JP" sz="1600" dirty="0"/>
          </a:p>
          <a:p>
            <a:pPr marL="0" indent="0">
              <a:buNone/>
            </a:pPr>
            <a:r>
              <a:rPr lang="ja-JP" altLang="en-US" sz="4000" dirty="0"/>
              <a:t>②　実際の残業時間の圧縮</a:t>
            </a:r>
            <a:endParaRPr kumimoji="1" lang="en-US" altLang="ja-JP" sz="4000"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12</a:t>
            </a:fld>
            <a:endParaRPr kumimoji="1" lang="ja-JP" altLang="en-US"/>
          </a:p>
        </p:txBody>
      </p:sp>
    </p:spTree>
    <p:extLst>
      <p:ext uri="{BB962C8B-B14F-4D97-AF65-F5344CB8AC3E}">
        <p14:creationId xmlns:p14="http://schemas.microsoft.com/office/powerpoint/2010/main" val="83351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anim calcmode="lin" valueType="num">
                                      <p:cBhvr>
                                        <p:cTn id="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Effect transition="in" filter="fade">
                                      <p:cBhvr>
                                        <p:cTn id="14" dur="1000"/>
                                        <p:tgtEl>
                                          <p:spTgt spid="8">
                                            <p:txEl>
                                              <p:pRg st="4" end="4"/>
                                            </p:txEl>
                                          </p:spTgt>
                                        </p:tgtEl>
                                      </p:cBhvr>
                                    </p:animEffect>
                                    <p:anim calcmode="lin" valueType="num">
                                      <p:cBhvr>
                                        <p:cTn id="1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1844824"/>
            <a:ext cx="7859216" cy="4824536"/>
          </a:xfrm>
        </p:spPr>
        <p:txBody>
          <a:bodyPr anchor="t">
            <a:normAutofit fontScale="92500" lnSpcReduction="20000"/>
          </a:bodyPr>
          <a:lstStyle/>
          <a:p>
            <a:pPr marL="0" indent="0">
              <a:buNone/>
            </a:pPr>
            <a:r>
              <a:rPr lang="ja-JP" altLang="en-US" dirty="0"/>
              <a:t>残業の許可制の有効性が認められた事例</a:t>
            </a:r>
            <a:endParaRPr lang="en-US" altLang="ja-JP" dirty="0"/>
          </a:p>
          <a:p>
            <a:pPr marL="0" indent="0">
              <a:buNone/>
            </a:pPr>
            <a:r>
              <a:rPr lang="ja-JP" altLang="en-US" dirty="0"/>
              <a:t>①　東京高判平成１７年３月３０日</a:t>
            </a:r>
            <a:endParaRPr lang="en-US" altLang="ja-JP" dirty="0"/>
          </a:p>
          <a:p>
            <a:pPr marL="0" indent="0">
              <a:buNone/>
            </a:pPr>
            <a:r>
              <a:rPr lang="ja-JP" altLang="en-US" dirty="0"/>
              <a:t>残業を禁止する旨の業務命令を繰り返し発した</a:t>
            </a:r>
            <a:endParaRPr lang="en-US" altLang="ja-JP" dirty="0"/>
          </a:p>
          <a:p>
            <a:pPr marL="0" indent="0">
              <a:buNone/>
            </a:pPr>
            <a:r>
              <a:rPr lang="ja-JP" altLang="en-US" dirty="0"/>
              <a:t>残務がある場合には役職者に引き継ぐことを命じていた</a:t>
            </a:r>
            <a:endParaRPr lang="en-US" altLang="ja-JP" dirty="0"/>
          </a:p>
          <a:p>
            <a:pPr marL="0" indent="0">
              <a:buNone/>
            </a:pPr>
            <a:endParaRPr lang="en-US" altLang="ja-JP" dirty="0"/>
          </a:p>
          <a:p>
            <a:pPr marL="0" indent="0">
              <a:buNone/>
            </a:pPr>
            <a:r>
              <a:rPr lang="ja-JP" altLang="en-US" dirty="0"/>
              <a:t>②　東京地判平成２５年５月２２日</a:t>
            </a:r>
            <a:endParaRPr lang="en-US" altLang="ja-JP" dirty="0"/>
          </a:p>
          <a:p>
            <a:pPr marL="0" indent="0">
              <a:buNone/>
            </a:pPr>
            <a:r>
              <a:rPr lang="ja-JP" altLang="en-US" dirty="0"/>
              <a:t>就業規則で時間外勤務は所属長の許可時に限っていた</a:t>
            </a:r>
            <a:endParaRPr lang="en-US" altLang="ja-JP" dirty="0"/>
          </a:p>
          <a:p>
            <a:pPr marL="0" indent="0">
              <a:buNone/>
            </a:pPr>
            <a:r>
              <a:rPr lang="ja-JP" altLang="en-US" dirty="0"/>
              <a:t>時間外勤務命令書に希望時間を書かせ、所属長が確認</a:t>
            </a:r>
            <a:endParaRPr lang="en-US" altLang="ja-JP" dirty="0"/>
          </a:p>
          <a:p>
            <a:pPr marL="0" indent="0">
              <a:buNone/>
            </a:pPr>
            <a:r>
              <a:rPr lang="ja-JP" altLang="en-US" dirty="0"/>
              <a:t>翌日、実時間を確認して従業員の捺印を得ていた</a:t>
            </a:r>
            <a:endParaRPr lang="en-US" altLang="ja-JP" dirty="0"/>
          </a:p>
          <a:p>
            <a:pPr marL="0" indent="0">
              <a:buNone/>
            </a:pPr>
            <a:endParaRPr lang="en-US" altLang="ja-JP" dirty="0"/>
          </a:p>
          <a:p>
            <a:pPr marL="0" indent="0">
              <a:buNone/>
            </a:pPr>
            <a:r>
              <a:rPr lang="ja-JP" altLang="en-US" b="1" dirty="0">
                <a:solidFill>
                  <a:srgbClr val="FF0000"/>
                </a:solidFill>
              </a:rPr>
              <a:t>裁判所は残業の許可制について、運用を厳しく見ている</a:t>
            </a:r>
            <a:endParaRPr lang="en-US" altLang="ja-JP" b="1" dirty="0">
              <a:solidFill>
                <a:srgbClr val="FF0000"/>
              </a:solidFill>
            </a:endParaRPr>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13</a:t>
            </a:fld>
            <a:endParaRPr kumimoji="1" lang="ja-JP" altLang="en-US"/>
          </a:p>
        </p:txBody>
      </p:sp>
    </p:spTree>
    <p:extLst>
      <p:ext uri="{BB962C8B-B14F-4D97-AF65-F5344CB8AC3E}">
        <p14:creationId xmlns:p14="http://schemas.microsoft.com/office/powerpoint/2010/main" val="87932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 calcmode="lin" valueType="num">
                                      <p:cBhvr additive="base">
                                        <p:cTn id="1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 calcmode="lin" valueType="num">
                                      <p:cBhvr additive="base">
                                        <p:cTn id="2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1"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barn(inVertical)">
                                      <p:cBhvr>
                                        <p:cTn id="37"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8"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14</a:t>
            </a:fld>
            <a:endParaRPr kumimoji="1" lang="ja-JP" altLang="en-US" dirty="0"/>
          </a:p>
        </p:txBody>
      </p:sp>
      <p:sp>
        <p:nvSpPr>
          <p:cNvPr id="3" name="タイトル 2"/>
          <p:cNvSpPr>
            <a:spLocks noGrp="1"/>
          </p:cNvSpPr>
          <p:nvPr>
            <p:ph type="title" idx="4294967295"/>
          </p:nvPr>
        </p:nvSpPr>
        <p:spPr>
          <a:xfrm>
            <a:off x="1349375" y="2687638"/>
            <a:ext cx="7794625" cy="1462087"/>
          </a:xfrm>
        </p:spPr>
        <p:txBody>
          <a:bodyPr/>
          <a:lstStyle/>
          <a:p>
            <a:pPr algn="l"/>
            <a:r>
              <a:rPr kumimoji="1" lang="ja-JP" altLang="en-US" dirty="0">
                <a:solidFill>
                  <a:schemeClr val="tx1"/>
                </a:solidFill>
              </a:rPr>
              <a:t>　</a:t>
            </a:r>
            <a:r>
              <a:rPr lang="ja-JP" altLang="en-US" dirty="0">
                <a:latin typeface="ＭＳ Ｐゴシック" panose="020B0600070205080204" pitchFamily="50" charset="-128"/>
                <a:ea typeface="ＭＳ Ｐゴシック" panose="020B0600070205080204" pitchFamily="50" charset="-128"/>
              </a:rPr>
              <a:t>～有給休暇の時季指定義務～</a:t>
            </a:r>
            <a:endParaRPr kumimoji="1" lang="ja-JP" altLang="en-US"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9679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１　長時間労働の是正への対応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～有給休暇の時季指定義務～</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a:xfrm>
            <a:off x="611561" y="2667000"/>
            <a:ext cx="8280918" cy="3066256"/>
          </a:xfrm>
        </p:spPr>
        <p:txBody>
          <a:bodyPr anchor="t">
            <a:normAutofit/>
          </a:bodyPr>
          <a:lstStyle/>
          <a:p>
            <a:pPr marL="0" indent="0">
              <a:buNone/>
            </a:pPr>
            <a:r>
              <a:rPr lang="ja-JP" altLang="en-US" sz="3200" dirty="0"/>
              <a:t>年次有給休暇日数が１０日以上の労働者</a:t>
            </a:r>
            <a:endParaRPr lang="en-US" altLang="ja-JP" sz="3200" dirty="0"/>
          </a:p>
          <a:p>
            <a:pPr marL="0" indent="0">
              <a:buNone/>
            </a:pPr>
            <a:r>
              <a:rPr lang="ja-JP" altLang="en-US" sz="3200" dirty="0"/>
              <a:t>に対し、</a:t>
            </a:r>
            <a:endParaRPr lang="en-US" altLang="ja-JP" sz="3200" dirty="0"/>
          </a:p>
          <a:p>
            <a:pPr marL="0" indent="0">
              <a:buNone/>
            </a:pPr>
            <a:r>
              <a:rPr lang="ja-JP" altLang="en-US" sz="3200" dirty="0"/>
              <a:t>使用者が、１年以内に最大５日の時季指定</a:t>
            </a:r>
            <a:endParaRPr lang="en-US" altLang="ja-JP" sz="3200" dirty="0"/>
          </a:p>
          <a:p>
            <a:pPr marL="0" indent="0">
              <a:buNone/>
            </a:pPr>
            <a:r>
              <a:rPr lang="ja-JP" altLang="en-US" sz="3200" dirty="0"/>
              <a:t>をする制度</a:t>
            </a:r>
            <a:endParaRPr lang="en-US" altLang="ja-JP" sz="3200"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15</a:t>
            </a:fld>
            <a:endParaRPr kumimoji="1" lang="ja-JP" altLang="en-US" dirty="0"/>
          </a:p>
        </p:txBody>
      </p:sp>
    </p:spTree>
    <p:extLst>
      <p:ext uri="{BB962C8B-B14F-4D97-AF65-F5344CB8AC3E}">
        <p14:creationId xmlns:p14="http://schemas.microsoft.com/office/powerpoint/2010/main" val="167667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１　長時間労働の是正</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latin typeface="ＭＳ Ｐゴシック" panose="020B0600070205080204" pitchFamily="50" charset="-128"/>
                <a:ea typeface="ＭＳ Ｐゴシック" panose="020B0600070205080204" pitchFamily="50" charset="-128"/>
              </a:rPr>
              <a:t>～有給休暇の時季指定義務～</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p:txBody>
          <a:bodyPr anchor="t">
            <a:normAutofit/>
          </a:bodyPr>
          <a:lstStyle/>
          <a:p>
            <a:pPr marL="0" indent="0">
              <a:buNone/>
            </a:pPr>
            <a:r>
              <a:rPr lang="ja-JP" altLang="en-US" dirty="0"/>
              <a:t>違反者には３０万円以下の罰金が課される</a:t>
            </a:r>
            <a:endParaRPr lang="en-US" altLang="ja-JP" dirty="0"/>
          </a:p>
          <a:p>
            <a:pPr marL="0" indent="0">
              <a:buNone/>
            </a:pPr>
            <a:r>
              <a:rPr lang="ja-JP" altLang="en-US" dirty="0"/>
              <a:t>（改正労働基準法１２０条１号）</a:t>
            </a:r>
            <a:endParaRPr lang="en-US" altLang="ja-JP" dirty="0"/>
          </a:p>
          <a:p>
            <a:pPr marL="0" indent="0">
              <a:buNone/>
            </a:pPr>
            <a:endParaRPr lang="en-US" altLang="ja-JP" dirty="0"/>
          </a:p>
          <a:p>
            <a:pPr marL="0" indent="0">
              <a:buNone/>
            </a:pPr>
            <a:r>
              <a:rPr lang="ja-JP" altLang="en-US" dirty="0"/>
              <a:t>事業主も罰せられる場合がある</a:t>
            </a:r>
            <a:endParaRPr lang="en-US" altLang="ja-JP" dirty="0"/>
          </a:p>
          <a:p>
            <a:pPr marL="0" indent="0">
              <a:buNone/>
            </a:pPr>
            <a:r>
              <a:rPr lang="ja-JP" altLang="en-US" dirty="0"/>
              <a:t>（改正労働基準法１２１条２項）</a:t>
            </a: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16</a:t>
            </a:fld>
            <a:endParaRPr kumimoji="1" lang="ja-JP" altLang="en-US" dirty="0"/>
          </a:p>
        </p:txBody>
      </p:sp>
    </p:spTree>
    <p:extLst>
      <p:ext uri="{BB962C8B-B14F-4D97-AF65-F5344CB8AC3E}">
        <p14:creationId xmlns:p14="http://schemas.microsoft.com/office/powerpoint/2010/main" val="290010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nchor="t"/>
          <a:lstStyle/>
          <a:p>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１　長時間労働の是正への対応</a:t>
            </a:r>
            <a:br>
              <a:rPr kumimoji="1"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latin typeface="ＭＳ Ｐゴシック" panose="020B0600070205080204" pitchFamily="50" charset="-128"/>
                <a:ea typeface="ＭＳ Ｐゴシック" panose="020B0600070205080204" pitchFamily="50" charset="-128"/>
              </a:rPr>
              <a:t>～有給休暇の時季指定義務～</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a:xfrm>
            <a:off x="827584" y="1988840"/>
            <a:ext cx="8064895" cy="4608512"/>
          </a:xfrm>
        </p:spPr>
        <p:txBody>
          <a:bodyPr anchor="t">
            <a:normAutofit/>
          </a:bodyPr>
          <a:lstStyle/>
          <a:p>
            <a:pPr marL="0" indent="0">
              <a:buNone/>
            </a:pPr>
            <a:r>
              <a:rPr lang="ja-JP" altLang="en-US" dirty="0"/>
              <a:t>Ｑ　最大５日指定すべき「１年間」はいつから？</a:t>
            </a:r>
            <a:endParaRPr lang="en-US" altLang="ja-JP" dirty="0"/>
          </a:p>
          <a:p>
            <a:pPr marL="0" indent="0">
              <a:buNone/>
            </a:pPr>
            <a:r>
              <a:rPr lang="ja-JP" altLang="en-US" dirty="0"/>
              <a:t>Ａ　有給休暇日数が１０日に達した時点から１年間</a:t>
            </a:r>
            <a:endParaRPr lang="en-US" altLang="ja-JP" dirty="0"/>
          </a:p>
          <a:p>
            <a:pPr marL="0" indent="0">
              <a:buNone/>
            </a:pPr>
            <a:r>
              <a:rPr lang="ja-JP" altLang="en-US" dirty="0"/>
              <a:t>Ｑ　既に労働者が有給休暇を３日取得した場合も、会社　　は５日指定しなければいけないか？</a:t>
            </a:r>
            <a:endParaRPr lang="en-US" altLang="ja-JP" dirty="0"/>
          </a:p>
          <a:p>
            <a:pPr marL="0" indent="0">
              <a:buNone/>
            </a:pPr>
            <a:r>
              <a:rPr lang="ja-JP" altLang="en-US" dirty="0"/>
              <a:t>Ａ　その場合には２日で足りる。</a:t>
            </a:r>
            <a:endParaRPr lang="en-US" altLang="ja-JP" dirty="0"/>
          </a:p>
          <a:p>
            <a:pPr marL="0" indent="0">
              <a:buNone/>
            </a:pPr>
            <a:r>
              <a:rPr lang="ja-JP" altLang="en-US" dirty="0"/>
              <a:t>Ｑ　時間休を与えた分は５日から減らせるか？</a:t>
            </a:r>
            <a:endParaRPr lang="en-US" altLang="ja-JP" dirty="0"/>
          </a:p>
          <a:p>
            <a:pPr marL="0" indent="0">
              <a:buNone/>
            </a:pPr>
            <a:r>
              <a:rPr lang="ja-JP" altLang="en-US" dirty="0"/>
              <a:t>Ａ　減らせない。</a:t>
            </a:r>
            <a:endParaRPr lang="en-US" altLang="ja-JP" dirty="0"/>
          </a:p>
          <a:p>
            <a:pPr marL="0" indent="0">
              <a:buNone/>
            </a:pPr>
            <a:r>
              <a:rPr lang="ja-JP" altLang="en-US" dirty="0"/>
              <a:t>Ｑ　半休を与えた場合はその分５日から減らせるか？</a:t>
            </a:r>
            <a:endParaRPr lang="en-US" altLang="ja-JP" dirty="0"/>
          </a:p>
          <a:p>
            <a:pPr marL="0" indent="0">
              <a:buNone/>
            </a:pPr>
            <a:r>
              <a:rPr lang="ja-JP" altLang="en-US" dirty="0"/>
              <a:t>Ａ　労働者からの希望であれば減らせる。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17</a:t>
            </a:fld>
            <a:endParaRPr kumimoji="1" lang="ja-JP" altLang="en-US" dirty="0"/>
          </a:p>
        </p:txBody>
      </p:sp>
    </p:spTree>
    <p:extLst>
      <p:ext uri="{BB962C8B-B14F-4D97-AF65-F5344CB8AC3E}">
        <p14:creationId xmlns:p14="http://schemas.microsoft.com/office/powerpoint/2010/main" val="328445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anim calcmode="lin" valueType="num">
                                      <p:cBhvr>
                                        <p:cTn id="2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1000"/>
                                        <p:tgtEl>
                                          <p:spTgt spid="5">
                                            <p:txEl>
                                              <p:pRg st="7" end="7"/>
                                            </p:txEl>
                                          </p:spTgt>
                                        </p:tgtEl>
                                      </p:cBhvr>
                                    </p:animEffect>
                                    <p:anim calcmode="lin" valueType="num">
                                      <p:cBhvr>
                                        <p:cTn id="29"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nchor="t"/>
          <a:lstStyle/>
          <a:p>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１　長時間労働の是正への対応</a:t>
            </a:r>
            <a:br>
              <a:rPr kumimoji="1" lang="en-US" altLang="ja-JP" sz="3600" b="1" dirty="0">
                <a:solidFill>
                  <a:schemeClr val="tx1"/>
                </a:solidFill>
                <a:latin typeface="ＭＳ Ｐゴシック" panose="020B0600070205080204" pitchFamily="50" charset="-128"/>
                <a:ea typeface="ＭＳ Ｐゴシック" panose="020B0600070205080204" pitchFamily="50" charset="-128"/>
              </a:rPr>
            </a:br>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～有給休暇の時季指定義務～</a:t>
            </a: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a:xfrm>
            <a:off x="982133" y="1988840"/>
            <a:ext cx="7704667" cy="4608512"/>
          </a:xfrm>
        </p:spPr>
        <p:txBody>
          <a:bodyPr anchor="t">
            <a:normAutofit fontScale="85000" lnSpcReduction="20000"/>
          </a:bodyPr>
          <a:lstStyle/>
          <a:p>
            <a:pPr marL="0" indent="0">
              <a:buNone/>
            </a:pPr>
            <a:r>
              <a:rPr lang="en-US" altLang="ja-JP" dirty="0"/>
              <a:t>※</a:t>
            </a:r>
            <a:r>
              <a:rPr lang="ja-JP" altLang="en-US" dirty="0"/>
              <a:t>時季指定とは？</a:t>
            </a:r>
            <a:endParaRPr lang="en-US" altLang="ja-JP" dirty="0"/>
          </a:p>
          <a:p>
            <a:pPr marL="0" indent="0">
              <a:buNone/>
            </a:pPr>
            <a:endParaRPr lang="en-US" altLang="ja-JP" dirty="0"/>
          </a:p>
          <a:p>
            <a:pPr marL="0" indent="0">
              <a:buNone/>
            </a:pPr>
            <a:r>
              <a:rPr lang="ja-JP" altLang="en-US" dirty="0"/>
              <a:t>有給休暇をいつ取るか＝労働者の自由</a:t>
            </a:r>
            <a:endParaRPr lang="en-US" altLang="ja-JP" dirty="0"/>
          </a:p>
          <a:p>
            <a:pPr marL="0" indent="0">
              <a:buNone/>
            </a:pPr>
            <a:r>
              <a:rPr lang="ja-JP" altLang="en-US" dirty="0"/>
              <a:t>自由に有給休暇取得時期を決める権利</a:t>
            </a:r>
            <a:endParaRPr lang="en-US" altLang="ja-JP" dirty="0"/>
          </a:p>
          <a:p>
            <a:pPr marL="0" indent="0" algn="ctr">
              <a:buNone/>
            </a:pPr>
            <a:r>
              <a:rPr lang="ja-JP" altLang="en-US" dirty="0"/>
              <a:t>↓</a:t>
            </a:r>
            <a:endParaRPr lang="en-US" altLang="ja-JP" dirty="0"/>
          </a:p>
          <a:p>
            <a:pPr marL="0" indent="0" algn="ctr">
              <a:buNone/>
            </a:pPr>
            <a:r>
              <a:rPr lang="ja-JP" altLang="en-US" b="1" dirty="0">
                <a:solidFill>
                  <a:srgbClr val="FF0000"/>
                </a:solidFill>
              </a:rPr>
              <a:t>時季指定権</a:t>
            </a:r>
            <a:endParaRPr lang="en-US" altLang="ja-JP" b="1" dirty="0">
              <a:solidFill>
                <a:srgbClr val="FF0000"/>
              </a:solidFill>
            </a:endParaRPr>
          </a:p>
          <a:p>
            <a:pPr marL="0" indent="0" algn="ctr">
              <a:buNone/>
            </a:pPr>
            <a:endParaRPr lang="en-US" altLang="ja-JP" dirty="0"/>
          </a:p>
          <a:p>
            <a:pPr marL="0" indent="0">
              <a:buNone/>
            </a:pPr>
            <a:r>
              <a:rPr lang="ja-JP" altLang="en-US" dirty="0"/>
              <a:t>労働者に完全に自由に有給休暇を取得させると会社の事業活動に影響が出る場合がある。</a:t>
            </a:r>
            <a:endParaRPr lang="en-US" altLang="ja-JP" dirty="0"/>
          </a:p>
          <a:p>
            <a:pPr marL="0" indent="0" algn="ctr">
              <a:buNone/>
            </a:pPr>
            <a:r>
              <a:rPr lang="ja-JP" altLang="en-US" dirty="0"/>
              <a:t>↓</a:t>
            </a:r>
            <a:endParaRPr lang="en-US" altLang="ja-JP" dirty="0"/>
          </a:p>
          <a:p>
            <a:pPr marL="0" indent="0" algn="ctr">
              <a:buNone/>
            </a:pPr>
            <a:r>
              <a:rPr lang="ja-JP" altLang="en-US" b="1" dirty="0"/>
              <a:t>時季変更権</a:t>
            </a:r>
            <a:endParaRPr lang="en-US" altLang="ja-JP" b="1" dirty="0"/>
          </a:p>
          <a:p>
            <a:pPr marL="0" indent="0">
              <a:buNone/>
            </a:pPr>
            <a:r>
              <a:rPr lang="ja-JP" altLang="en-US" dirty="0"/>
              <a:t>　　　　　　　　　　　　</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18</a:t>
            </a:fld>
            <a:endParaRPr kumimoji="1" lang="ja-JP" altLang="en-US" dirty="0"/>
          </a:p>
        </p:txBody>
      </p:sp>
    </p:spTree>
    <p:extLst>
      <p:ext uri="{BB962C8B-B14F-4D97-AF65-F5344CB8AC3E}">
        <p14:creationId xmlns:p14="http://schemas.microsoft.com/office/powerpoint/2010/main" val="713937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nchor="t"/>
          <a:lstStyle/>
          <a:p>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１　長時間労働の是正</a:t>
            </a:r>
            <a:br>
              <a:rPr kumimoji="1" lang="en-US" altLang="ja-JP" sz="3600" b="1" dirty="0">
                <a:solidFill>
                  <a:schemeClr val="tx1"/>
                </a:solidFill>
                <a:latin typeface="ＭＳ Ｐゴシック" panose="020B0600070205080204" pitchFamily="50" charset="-128"/>
                <a:ea typeface="ＭＳ Ｐゴシック" panose="020B0600070205080204" pitchFamily="50" charset="-128"/>
              </a:rPr>
            </a:br>
            <a:r>
              <a:rPr kumimoji="1" lang="ja-JP" altLang="en-US" sz="3600" b="1" dirty="0">
                <a:solidFill>
                  <a:schemeClr val="tx1"/>
                </a:solidFill>
                <a:latin typeface="ＭＳ Ｐゴシック" panose="020B0600070205080204" pitchFamily="50" charset="-128"/>
                <a:ea typeface="ＭＳ Ｐゴシック" panose="020B0600070205080204" pitchFamily="50" charset="-128"/>
              </a:rPr>
              <a:t>～有給休暇の時季指定義務～</a:t>
            </a: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a:xfrm>
            <a:off x="982133" y="1988840"/>
            <a:ext cx="7704667" cy="4608512"/>
          </a:xfrm>
        </p:spPr>
        <p:txBody>
          <a:bodyPr anchor="t">
            <a:normAutofit/>
          </a:bodyPr>
          <a:lstStyle/>
          <a:p>
            <a:pPr marL="0" indent="0">
              <a:buNone/>
            </a:pPr>
            <a:r>
              <a:rPr lang="ja-JP" altLang="en-US" sz="3600" dirty="0"/>
              <a:t>＜対応＞</a:t>
            </a:r>
            <a:endParaRPr lang="en-US" altLang="ja-JP" sz="3600" dirty="0"/>
          </a:p>
          <a:p>
            <a:pPr marL="0" indent="0">
              <a:buNone/>
            </a:pPr>
            <a:r>
              <a:rPr lang="ja-JP" altLang="en-US" sz="3600" dirty="0"/>
              <a:t>従業員の有給取得状況の確認</a:t>
            </a:r>
            <a:endParaRPr lang="en-US" altLang="ja-JP" sz="3600" dirty="0"/>
          </a:p>
          <a:p>
            <a:pPr marL="0" indent="0">
              <a:buNone/>
            </a:pPr>
            <a:endParaRPr lang="en-US" altLang="ja-JP" dirty="0"/>
          </a:p>
          <a:p>
            <a:pPr marL="0" indent="0">
              <a:buNone/>
            </a:pPr>
            <a:r>
              <a:rPr lang="ja-JP" altLang="en-US" sz="3600" dirty="0"/>
              <a:t>　⇒一部社員が取得していない</a:t>
            </a:r>
            <a:endParaRPr lang="en-US" altLang="ja-JP" sz="3600" dirty="0"/>
          </a:p>
          <a:p>
            <a:pPr marL="0" indent="0">
              <a:buNone/>
            </a:pPr>
            <a:endParaRPr lang="en-US" altLang="ja-JP" dirty="0"/>
          </a:p>
          <a:p>
            <a:pPr marL="0" indent="0">
              <a:buNone/>
            </a:pPr>
            <a:r>
              <a:rPr lang="ja-JP" altLang="en-US" sz="3600" dirty="0"/>
              <a:t>　⇒全社員が取得していない</a:t>
            </a:r>
            <a:endParaRPr kumimoji="1" lang="ja-JP" altLang="en-US" sz="3600"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19</a:t>
            </a:fld>
            <a:endParaRPr kumimoji="1" lang="ja-JP" altLang="en-US" dirty="0"/>
          </a:p>
        </p:txBody>
      </p:sp>
    </p:spTree>
    <p:extLst>
      <p:ext uri="{BB962C8B-B14F-4D97-AF65-F5344CB8AC3E}">
        <p14:creationId xmlns:p14="http://schemas.microsoft.com/office/powerpoint/2010/main" val="416784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lgn="l"/>
            <a:r>
              <a:rPr kumimoji="1" lang="ja-JP" altLang="ja-JP" sz="3600" b="1" kern="1200" dirty="0">
                <a:solidFill>
                  <a:schemeClr val="tx1"/>
                </a:solidFill>
                <a:effectLst/>
                <a:latin typeface="ＭＳ Ｐゴシック" pitchFamily="50" charset="-128"/>
                <a:ea typeface="ＭＳ Ｐゴシック" pitchFamily="50" charset="-128"/>
              </a:rPr>
              <a:t>１</a:t>
            </a:r>
            <a:r>
              <a:rPr kumimoji="1" lang="ja-JP" altLang="en-US" sz="3600" b="1" kern="1200" dirty="0">
                <a:solidFill>
                  <a:schemeClr val="tx1"/>
                </a:solidFill>
                <a:effectLst/>
                <a:latin typeface="ＭＳ Ｐゴシック" pitchFamily="50" charset="-128"/>
                <a:ea typeface="ＭＳ Ｐゴシック" pitchFamily="50" charset="-128"/>
              </a:rPr>
              <a:t>　本日の構成</a:t>
            </a:r>
            <a:endParaRPr kumimoji="1" lang="ja-JP" altLang="en-US" sz="3600" dirty="0">
              <a:latin typeface="ＭＳ Ｐゴシック" pitchFamily="50" charset="-128"/>
              <a:ea typeface="ＭＳ Ｐゴシック" pitchFamily="50" charset="-128"/>
            </a:endParaRPr>
          </a:p>
        </p:txBody>
      </p:sp>
      <p:sp>
        <p:nvSpPr>
          <p:cNvPr id="3" name="コンテンツ プレースホルダー 2"/>
          <p:cNvSpPr>
            <a:spLocks noGrp="1"/>
          </p:cNvSpPr>
          <p:nvPr>
            <p:ph idx="1"/>
          </p:nvPr>
        </p:nvSpPr>
        <p:spPr>
          <a:xfrm>
            <a:off x="827584" y="2017713"/>
            <a:ext cx="8127382" cy="4114800"/>
          </a:xfrm>
        </p:spPr>
        <p:txBody>
          <a:bodyPr>
            <a:normAutofit/>
          </a:bodyPr>
          <a:lstStyle/>
          <a:p>
            <a:pPr marL="0" lvl="0" indent="0">
              <a:buNone/>
            </a:pPr>
            <a:r>
              <a:rPr lang="ja-JP" altLang="en-US" sz="2800" kern="1200" dirty="0">
                <a:latin typeface="ＭＳ Ｐゴシック" pitchFamily="50" charset="-128"/>
                <a:ea typeface="ＭＳ Ｐゴシック" pitchFamily="50" charset="-128"/>
                <a:cs typeface="+mj-cs"/>
              </a:rPr>
              <a:t>１　</a:t>
            </a:r>
            <a:r>
              <a:rPr lang="ja-JP" altLang="en-US" sz="2800" dirty="0">
                <a:latin typeface="ＭＳ Ｐゴシック" pitchFamily="50" charset="-128"/>
                <a:ea typeface="ＭＳ Ｐゴシック" pitchFamily="50" charset="-128"/>
                <a:cs typeface="+mj-cs"/>
              </a:rPr>
              <a:t>長時間労働の是正への対応</a:t>
            </a:r>
            <a:endParaRPr lang="en-US" altLang="ja-JP" sz="2800" dirty="0">
              <a:latin typeface="ＭＳ Ｐゴシック" pitchFamily="50" charset="-128"/>
              <a:ea typeface="ＭＳ Ｐゴシック" pitchFamily="50" charset="-128"/>
              <a:cs typeface="+mj-cs"/>
            </a:endParaRPr>
          </a:p>
          <a:p>
            <a:pPr marL="0" lvl="0" indent="0">
              <a:buNone/>
            </a:pPr>
            <a:endParaRPr kumimoji="1" lang="en-US" altLang="ja-JP" sz="2800" kern="1200" dirty="0">
              <a:solidFill>
                <a:schemeClr val="tx1"/>
              </a:solidFill>
              <a:effectLst/>
              <a:latin typeface="ＭＳ Ｐゴシック" pitchFamily="50" charset="-128"/>
              <a:ea typeface="ＭＳ Ｐゴシック" pitchFamily="50" charset="-128"/>
              <a:cs typeface="+mj-cs"/>
            </a:endParaRPr>
          </a:p>
          <a:p>
            <a:pPr marL="0" lvl="0" indent="0">
              <a:buNone/>
            </a:pPr>
            <a:r>
              <a:rPr lang="ja-JP" altLang="en-US" sz="2800" dirty="0">
                <a:latin typeface="ＭＳ Ｐゴシック" pitchFamily="50" charset="-128"/>
                <a:ea typeface="ＭＳ Ｐゴシック" pitchFamily="50" charset="-128"/>
                <a:cs typeface="+mj-cs"/>
              </a:rPr>
              <a:t>２</a:t>
            </a:r>
            <a:r>
              <a:rPr kumimoji="1" lang="ja-JP" altLang="en-US" sz="2800" kern="1200" dirty="0">
                <a:solidFill>
                  <a:schemeClr val="tx1"/>
                </a:solidFill>
                <a:effectLst/>
                <a:latin typeface="ＭＳ Ｐゴシック" pitchFamily="50" charset="-128"/>
                <a:ea typeface="ＭＳ Ｐゴシック" pitchFamily="50" charset="-128"/>
                <a:cs typeface="+mj-cs"/>
              </a:rPr>
              <a:t>　</a:t>
            </a:r>
            <a:r>
              <a:rPr lang="ja-JP" altLang="en-US" sz="2800" dirty="0">
                <a:latin typeface="ＭＳ Ｐゴシック" pitchFamily="50" charset="-128"/>
                <a:ea typeface="ＭＳ Ｐゴシック" pitchFamily="50" charset="-128"/>
                <a:cs typeface="+mj-cs"/>
              </a:rPr>
              <a:t>同一労働同一賃金への対応</a:t>
            </a:r>
            <a:endParaRPr kumimoji="1" lang="en-US" altLang="ja-JP" sz="2800" kern="1200" dirty="0">
              <a:solidFill>
                <a:schemeClr val="tx1"/>
              </a:solidFill>
              <a:effectLst/>
              <a:latin typeface="ＭＳ Ｐゴシック" pitchFamily="50" charset="-128"/>
              <a:ea typeface="ＭＳ Ｐゴシック" pitchFamily="50" charset="-128"/>
              <a:cs typeface="+mj-cs"/>
            </a:endParaRPr>
          </a:p>
          <a:p>
            <a:pPr marL="0" lvl="0" indent="0">
              <a:buNone/>
            </a:pPr>
            <a:endParaRPr kumimoji="1" lang="en-US" altLang="ja-JP" sz="2800" kern="1200" dirty="0">
              <a:solidFill>
                <a:schemeClr val="tx1"/>
              </a:solidFill>
              <a:effectLst/>
              <a:latin typeface="ＭＳ Ｐゴシック" pitchFamily="50" charset="-128"/>
              <a:ea typeface="ＭＳ Ｐゴシック" pitchFamily="50" charset="-128"/>
              <a:cs typeface="+mj-cs"/>
            </a:endParaRPr>
          </a:p>
        </p:txBody>
      </p:sp>
      <p:sp>
        <p:nvSpPr>
          <p:cNvPr id="4" name="スライド番号プレースホルダー 3"/>
          <p:cNvSpPr>
            <a:spLocks noGrp="1"/>
          </p:cNvSpPr>
          <p:nvPr>
            <p:ph type="sldNum" sz="quarter" idx="12"/>
          </p:nvPr>
        </p:nvSpPr>
        <p:spPr/>
        <p:txBody>
          <a:bodyPr/>
          <a:lstStyle/>
          <a:p>
            <a:fld id="{F16A3D4A-991C-4B79-BA9E-C46CBA1C3738}" type="slidenum">
              <a:rPr kumimoji="1" lang="ja-JP" altLang="en-US" smtClean="0"/>
              <a:pPr/>
              <a:t>2</a:t>
            </a:fld>
            <a:endParaRPr kumimoji="1" lang="ja-JP" altLang="en-US" dirty="0"/>
          </a:p>
        </p:txBody>
      </p:sp>
    </p:spTree>
    <p:extLst>
      <p:ext uri="{BB962C8B-B14F-4D97-AF65-F5344CB8AC3E}">
        <p14:creationId xmlns:p14="http://schemas.microsoft.com/office/powerpoint/2010/main" val="326580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a:xfrm>
            <a:off x="179512" y="457201"/>
            <a:ext cx="8712967" cy="1981200"/>
          </a:xfrm>
        </p:spPr>
        <p:txBody>
          <a:bodyPr/>
          <a:lstStyle/>
          <a:p>
            <a:r>
              <a:rPr lang="ja-JP" altLang="en-US" sz="3600" b="1" dirty="0">
                <a:latin typeface="ＭＳ Ｐゴシック" panose="020B0600070205080204" pitchFamily="50" charset="-128"/>
                <a:ea typeface="ＭＳ Ｐゴシック" panose="020B0600070205080204" pitchFamily="50" charset="-128"/>
              </a:rPr>
              <a:t>１　長時間労働の是正</a:t>
            </a:r>
            <a:br>
              <a:rPr lang="en-US" altLang="ja-JP" sz="3600" b="1" dirty="0">
                <a:latin typeface="ＭＳ Ｐゴシック" panose="020B0600070205080204" pitchFamily="50" charset="-128"/>
                <a:ea typeface="ＭＳ Ｐゴシック" panose="020B0600070205080204" pitchFamily="50" charset="-128"/>
              </a:rPr>
            </a:br>
            <a:r>
              <a:rPr lang="ja-JP" altLang="en-US" sz="3600" b="1" dirty="0">
                <a:latin typeface="ＭＳ Ｐゴシック" panose="020B0600070205080204" pitchFamily="50" charset="-128"/>
                <a:ea typeface="ＭＳ Ｐゴシック" panose="020B0600070205080204" pitchFamily="50" charset="-128"/>
              </a:rPr>
              <a:t>～有給休暇の時季指定義務～</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DBC7759A-D555-40A2-B9AC-ADD9CF258390}"/>
              </a:ext>
            </a:extLst>
          </p:cNvPr>
          <p:cNvSpPr>
            <a:spLocks noGrp="1"/>
          </p:cNvSpPr>
          <p:nvPr>
            <p:ph idx="1"/>
          </p:nvPr>
        </p:nvSpPr>
        <p:spPr>
          <a:xfrm>
            <a:off x="982133" y="1988840"/>
            <a:ext cx="7704667" cy="4608512"/>
          </a:xfrm>
        </p:spPr>
        <p:txBody>
          <a:bodyPr anchor="t">
            <a:normAutofit/>
          </a:bodyPr>
          <a:lstStyle/>
          <a:p>
            <a:pPr marL="0" indent="0">
              <a:buNone/>
            </a:pPr>
            <a:endParaRPr lang="en-US" altLang="ja-JP" dirty="0"/>
          </a:p>
          <a:p>
            <a:pPr marL="0" indent="0">
              <a:buNone/>
            </a:pPr>
            <a:r>
              <a:rPr lang="ja-JP" altLang="en-US" dirty="0"/>
              <a:t>計画的付与制度とは</a:t>
            </a:r>
            <a:endParaRPr lang="en-US" altLang="ja-JP" dirty="0"/>
          </a:p>
          <a:p>
            <a:pPr marL="0" indent="0">
              <a:buNone/>
            </a:pPr>
            <a:r>
              <a:rPr lang="ja-JP" altLang="en-US" b="1" dirty="0"/>
              <a:t>労使協定を結んで有給休暇を指定するもの</a:t>
            </a:r>
            <a:endParaRPr lang="en-US" altLang="ja-JP" b="1" dirty="0"/>
          </a:p>
          <a:p>
            <a:pPr marL="0" indent="0">
              <a:buNone/>
            </a:pPr>
            <a:endParaRPr lang="en-US" altLang="ja-JP" dirty="0"/>
          </a:p>
          <a:p>
            <a:pPr marL="0" indent="0">
              <a:buNone/>
            </a:pPr>
            <a:r>
              <a:rPr lang="en-US" altLang="ja-JP" dirty="0"/>
              <a:t>※</a:t>
            </a:r>
            <a:r>
              <a:rPr lang="ja-JP" altLang="en-US" dirty="0"/>
              <a:t>単に予め定めておく場合との差異</a:t>
            </a:r>
            <a:endParaRPr lang="en-US" altLang="ja-JP" dirty="0"/>
          </a:p>
          <a:p>
            <a:pPr marL="0" indent="0">
              <a:buNone/>
            </a:pPr>
            <a:r>
              <a:rPr lang="ja-JP" altLang="en-US" dirty="0"/>
              <a:t>⇒労使協定がないと、従業員の時季指定権が残存する　　　</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20</a:t>
            </a:fld>
            <a:endParaRPr kumimoji="1" lang="ja-JP" altLang="en-US" dirty="0"/>
          </a:p>
        </p:txBody>
      </p:sp>
    </p:spTree>
    <p:extLst>
      <p:ext uri="{BB962C8B-B14F-4D97-AF65-F5344CB8AC3E}">
        <p14:creationId xmlns:p14="http://schemas.microsoft.com/office/powerpoint/2010/main" val="2553905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21</a:t>
            </a:fld>
            <a:endParaRPr kumimoji="1" lang="ja-JP" altLang="en-US" dirty="0"/>
          </a:p>
        </p:txBody>
      </p:sp>
      <p:sp>
        <p:nvSpPr>
          <p:cNvPr id="3" name="タイトル 2"/>
          <p:cNvSpPr>
            <a:spLocks noGrp="1"/>
          </p:cNvSpPr>
          <p:nvPr>
            <p:ph type="title" idx="4294967295"/>
          </p:nvPr>
        </p:nvSpPr>
        <p:spPr>
          <a:xfrm>
            <a:off x="467544" y="2687638"/>
            <a:ext cx="8676457" cy="1462087"/>
          </a:xfrm>
        </p:spPr>
        <p:txBody>
          <a:bodyPr/>
          <a:lstStyle/>
          <a:p>
            <a:r>
              <a:rPr lang="ja-JP" altLang="en-US" dirty="0">
                <a:solidFill>
                  <a:schemeClr val="tx1"/>
                </a:solidFill>
                <a:latin typeface="ＭＳ Ｐゴシック" panose="020B0600070205080204" pitchFamily="50" charset="-128"/>
                <a:ea typeface="ＭＳ Ｐゴシック" panose="020B0600070205080204" pitchFamily="50" charset="-128"/>
              </a:rPr>
              <a:t>２</a:t>
            </a:r>
            <a:r>
              <a:rPr kumimoji="1" lang="ja-JP" altLang="en-US" dirty="0">
                <a:solidFill>
                  <a:schemeClr val="tx1"/>
                </a:solidFill>
                <a:latin typeface="ＭＳ Ｐゴシック" panose="020B0600070205080204" pitchFamily="50" charset="-128"/>
                <a:ea typeface="ＭＳ Ｐゴシック" panose="020B0600070205080204" pitchFamily="50" charset="-128"/>
              </a:rPr>
              <a:t>　同一労働同一賃金への対応</a:t>
            </a:r>
            <a:endParaRPr kumimoji="1" lang="ja-JP" altLang="en-US"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10708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p:txBody>
          <a:bodyPr anchor="t"/>
          <a:lstStyle/>
          <a:p>
            <a:pPr marL="0" indent="0" algn="ctr">
              <a:buNone/>
            </a:pPr>
            <a:endParaRPr kumimoji="1" lang="en-US" altLang="ja-JP" dirty="0"/>
          </a:p>
          <a:p>
            <a:pPr marL="0" indent="0" algn="ctr">
              <a:buNone/>
            </a:pPr>
            <a:r>
              <a:rPr kumimoji="1" lang="ja-JP" altLang="en-US" dirty="0"/>
              <a:t>「同一労働同一賃金」との呼称は正確とはいえない</a:t>
            </a:r>
            <a:endParaRPr kumimoji="1" lang="en-US" altLang="ja-JP" dirty="0"/>
          </a:p>
          <a:p>
            <a:pPr marL="0" indent="0" algn="ctr">
              <a:buNone/>
            </a:pPr>
            <a:r>
              <a:rPr kumimoji="1" lang="ja-JP" altLang="en-US" dirty="0"/>
              <a:t>↓</a:t>
            </a:r>
            <a:endParaRPr kumimoji="1" lang="en-US" altLang="ja-JP" dirty="0"/>
          </a:p>
          <a:p>
            <a:pPr marL="0" indent="0" algn="ctr">
              <a:buNone/>
            </a:pPr>
            <a:r>
              <a:rPr kumimoji="1" lang="ja-JP" altLang="en-US" b="1" dirty="0">
                <a:solidFill>
                  <a:srgbClr val="FF0000"/>
                </a:solidFill>
              </a:rPr>
              <a:t>正規雇用と非正規雇用の格差是正の問題</a:t>
            </a:r>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22</a:t>
            </a:fld>
            <a:endParaRPr kumimoji="1" lang="ja-JP" altLang="en-US" dirty="0"/>
          </a:p>
        </p:txBody>
      </p:sp>
    </p:spTree>
    <p:extLst>
      <p:ext uri="{BB962C8B-B14F-4D97-AF65-F5344CB8AC3E}">
        <p14:creationId xmlns:p14="http://schemas.microsoft.com/office/powerpoint/2010/main" val="67151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p:txBody>
          <a:bodyPr anchor="t">
            <a:normAutofit fontScale="92500" lnSpcReduction="20000"/>
          </a:bodyPr>
          <a:lstStyle/>
          <a:p>
            <a:pPr marL="0" indent="0" algn="ctr">
              <a:buNone/>
            </a:pPr>
            <a:endParaRPr kumimoji="1" lang="en-US" altLang="ja-JP" dirty="0"/>
          </a:p>
          <a:p>
            <a:pPr marL="0" indent="0">
              <a:buNone/>
            </a:pPr>
            <a:r>
              <a:rPr kumimoji="1" lang="ja-JP" altLang="en-US" dirty="0"/>
              <a:t>　　正規雇用と非正規雇用の間の待遇に関する</a:t>
            </a:r>
            <a:endParaRPr kumimoji="1" lang="en-US" altLang="ja-JP" dirty="0"/>
          </a:p>
          <a:p>
            <a:pPr marL="0" indent="0">
              <a:buNone/>
            </a:pPr>
            <a:endParaRPr kumimoji="1" lang="en-US" altLang="ja-JP" dirty="0"/>
          </a:p>
          <a:p>
            <a:pPr marL="0" indent="0" algn="ctr">
              <a:buNone/>
            </a:pPr>
            <a:r>
              <a:rPr lang="ja-JP" altLang="en-US" sz="3600" b="1" dirty="0">
                <a:solidFill>
                  <a:srgbClr val="FF0000"/>
                </a:solidFill>
              </a:rPr>
              <a:t>不合理な差異</a:t>
            </a:r>
            <a:endParaRPr lang="en-US" altLang="ja-JP" sz="3600" b="1" dirty="0">
              <a:solidFill>
                <a:srgbClr val="FF0000"/>
              </a:solidFill>
            </a:endParaRPr>
          </a:p>
          <a:p>
            <a:pPr marL="0" indent="0" algn="ctr">
              <a:buNone/>
            </a:pPr>
            <a:r>
              <a:rPr kumimoji="1" lang="ja-JP" altLang="en-US" sz="3600" b="1" dirty="0">
                <a:solidFill>
                  <a:srgbClr val="FF0000"/>
                </a:solidFill>
              </a:rPr>
              <a:t>差別的取扱い</a:t>
            </a:r>
            <a:endParaRPr kumimoji="1" lang="en-US" altLang="ja-JP" sz="3600" b="1" dirty="0">
              <a:solidFill>
                <a:srgbClr val="FF0000"/>
              </a:solidFill>
            </a:endParaRPr>
          </a:p>
          <a:p>
            <a:pPr marL="0" indent="0">
              <a:buNone/>
            </a:pPr>
            <a:r>
              <a:rPr lang="ja-JP" altLang="en-US" dirty="0"/>
              <a:t>　　</a:t>
            </a:r>
            <a:endParaRPr lang="en-US" altLang="ja-JP" dirty="0"/>
          </a:p>
          <a:p>
            <a:pPr marL="0" indent="0">
              <a:buNone/>
            </a:pPr>
            <a:r>
              <a:rPr lang="ja-JP" altLang="en-US" dirty="0"/>
              <a:t>　　を撤廃することが目的</a:t>
            </a:r>
            <a:endParaRPr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23</a:t>
            </a:fld>
            <a:endParaRPr kumimoji="1" lang="ja-JP" altLang="en-US" dirty="0"/>
          </a:p>
        </p:txBody>
      </p:sp>
    </p:spTree>
    <p:extLst>
      <p:ext uri="{BB962C8B-B14F-4D97-AF65-F5344CB8AC3E}">
        <p14:creationId xmlns:p14="http://schemas.microsoft.com/office/powerpoint/2010/main" val="1700174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683568" y="2132855"/>
            <a:ext cx="8280920" cy="4267943"/>
          </a:xfrm>
        </p:spPr>
        <p:txBody>
          <a:bodyPr anchor="t">
            <a:normAutofit fontScale="92500"/>
          </a:bodyPr>
          <a:lstStyle/>
          <a:p>
            <a:pPr marL="0" indent="0">
              <a:buNone/>
            </a:pPr>
            <a:r>
              <a:rPr lang="ja-JP" altLang="ja-JP" sz="2200" dirty="0"/>
              <a:t>短時間労働者及び有期雇用労働者の雇用管理の改善等に関する法律</a:t>
            </a:r>
          </a:p>
          <a:p>
            <a:pPr marL="0" indent="0">
              <a:buNone/>
            </a:pPr>
            <a:endParaRPr lang="en-US" altLang="ja-JP" sz="1000" dirty="0"/>
          </a:p>
          <a:p>
            <a:pPr marL="0" indent="0">
              <a:buNone/>
            </a:pPr>
            <a:r>
              <a:rPr lang="ja-JP" altLang="ja-JP" dirty="0"/>
              <a:t>（不合理な待遇の禁止）</a:t>
            </a:r>
          </a:p>
          <a:p>
            <a:pPr marL="0" indent="0">
              <a:buNone/>
            </a:pPr>
            <a:r>
              <a:rPr lang="ja-JP" altLang="ja-JP" dirty="0"/>
              <a:t>第八条　事業主は、その雇用する短時間・有期雇用労働者の基本給、賞与その他の待遇の</a:t>
            </a:r>
            <a:r>
              <a:rPr lang="ja-JP" altLang="ja-JP" b="1" dirty="0">
                <a:solidFill>
                  <a:srgbClr val="FF0000"/>
                </a:solidFill>
              </a:rPr>
              <a:t>それぞれについて</a:t>
            </a:r>
            <a:r>
              <a:rPr lang="ja-JP" altLang="ja-JP" dirty="0"/>
              <a:t>、当該待遇に対応する通常の労働者の待遇との間において、当該短時間・有期雇用労働者及び通常の労働者の業務の内容及び当該業務に伴う責任の程度（以下「職務の内容」という。）、当該職務の内容及び配置の変更の範囲その他の事情のうち、当該待遇の性質及び当該待遇を行う目的に照らして適切と認められるものを考慮して、</a:t>
            </a:r>
            <a:r>
              <a:rPr lang="ja-JP" altLang="ja-JP" b="1" dirty="0">
                <a:solidFill>
                  <a:srgbClr val="FF0000"/>
                </a:solidFill>
              </a:rPr>
              <a:t>不合理と認められる相違を設けてはならない</a:t>
            </a:r>
            <a:r>
              <a:rPr lang="ja-JP" altLang="ja-JP" dirty="0"/>
              <a:t>。</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24</a:t>
            </a:fld>
            <a:endParaRPr kumimoji="1" lang="ja-JP" altLang="en-US" dirty="0"/>
          </a:p>
        </p:txBody>
      </p:sp>
    </p:spTree>
    <p:extLst>
      <p:ext uri="{BB962C8B-B14F-4D97-AF65-F5344CB8AC3E}">
        <p14:creationId xmlns:p14="http://schemas.microsoft.com/office/powerpoint/2010/main" val="916743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fontScale="92500" lnSpcReduction="10000"/>
          </a:bodyPr>
          <a:lstStyle/>
          <a:p>
            <a:pPr marL="0" indent="0">
              <a:buNone/>
            </a:pPr>
            <a:r>
              <a:rPr lang="ja-JP" altLang="ja-JP" sz="2200" dirty="0"/>
              <a:t>短時間労働者及び有期雇用労働者の雇用管理の改善等に関する法律</a:t>
            </a:r>
          </a:p>
          <a:p>
            <a:pPr marL="0" indent="0">
              <a:buNone/>
            </a:pPr>
            <a:endParaRPr lang="en-US" altLang="ja-JP" sz="1300" dirty="0"/>
          </a:p>
          <a:p>
            <a:pPr marL="0" indent="0">
              <a:buNone/>
            </a:pPr>
            <a:r>
              <a:rPr lang="ja-JP" altLang="ja-JP" dirty="0"/>
              <a:t>（通常の労働者と同視すべき短時間・有期雇用労働者に対する差別的取扱いの禁止）</a:t>
            </a:r>
          </a:p>
          <a:p>
            <a:pPr marL="0" indent="0">
              <a:buNone/>
            </a:pPr>
            <a:r>
              <a:rPr lang="ja-JP" altLang="ja-JP" dirty="0"/>
              <a:t>第九条　事業主は、職務の内容が通常の労働者と同一の短時間・有期雇用労働者であって、当該事業所における慣行その他の事情からみて、当該事業主との雇用関係が終了するまでの全期間において、その職務の内容及び配置が当該通常の労働者の職務の内容及び配置の変更の範囲と同一の範囲で変更されることが見込まれるものについては、短時間・有期雇用労働者であることを理由として、基本給、賞与その他の待遇の</a:t>
            </a:r>
            <a:r>
              <a:rPr lang="ja-JP" altLang="ja-JP" b="1" dirty="0">
                <a:solidFill>
                  <a:srgbClr val="FF0000"/>
                </a:solidFill>
              </a:rPr>
              <a:t>それぞれについて</a:t>
            </a:r>
            <a:r>
              <a:rPr lang="ja-JP" altLang="ja-JP" dirty="0"/>
              <a:t>、</a:t>
            </a:r>
            <a:r>
              <a:rPr lang="ja-JP" altLang="ja-JP" b="1" dirty="0">
                <a:solidFill>
                  <a:srgbClr val="FF0000"/>
                </a:solidFill>
              </a:rPr>
              <a:t>差別的取扱いをしてはならない。</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25</a:t>
            </a:fld>
            <a:endParaRPr kumimoji="1" lang="ja-JP" altLang="en-US" dirty="0"/>
          </a:p>
        </p:txBody>
      </p:sp>
    </p:spTree>
    <p:extLst>
      <p:ext uri="{BB962C8B-B14F-4D97-AF65-F5344CB8AC3E}">
        <p14:creationId xmlns:p14="http://schemas.microsoft.com/office/powerpoint/2010/main" val="2211123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fontScale="92500" lnSpcReduction="10000"/>
          </a:bodyPr>
          <a:lstStyle/>
          <a:p>
            <a:pPr marL="0" indent="0">
              <a:buNone/>
            </a:pPr>
            <a:r>
              <a:rPr lang="ja-JP" altLang="en-US" dirty="0"/>
              <a:t>（事業主が講ずる措置の内容等の説明）</a:t>
            </a:r>
          </a:p>
          <a:p>
            <a:pPr marL="0" indent="0">
              <a:buNone/>
            </a:pPr>
            <a:r>
              <a:rPr lang="ja-JP" altLang="en-US" dirty="0"/>
              <a:t>第十四条　事業主は、短時間・有期雇用労働者を雇い入れたときは、速やかに、第八条から前条までの規定により措置を講ずべきこととされている事項に関し講ずることとしている措置の内容について、当該短時間・有期雇用労働者に説明しなければならない。</a:t>
            </a:r>
          </a:p>
          <a:p>
            <a:pPr marL="0" indent="0">
              <a:buNone/>
            </a:pPr>
            <a:r>
              <a:rPr lang="ja-JP" altLang="en-US" dirty="0"/>
              <a:t>２　事業主は、その雇用する短時間・有期雇用労働者から求め　があったときは、当該短時間・有期雇用労働者と通常の労働者との間の待遇の相違の内容及び理由並びに第六条から前条までの規定により措置を講ずべきこととされている事項に関する決定をするに当たって考慮した事項について、当該短時間・有期雇用労働者に説明しなければならない。</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26</a:t>
            </a:fld>
            <a:endParaRPr kumimoji="1" lang="ja-JP" altLang="en-US" dirty="0"/>
          </a:p>
        </p:txBody>
      </p:sp>
    </p:spTree>
    <p:extLst>
      <p:ext uri="{BB962C8B-B14F-4D97-AF65-F5344CB8AC3E}">
        <p14:creationId xmlns:p14="http://schemas.microsoft.com/office/powerpoint/2010/main" val="1777796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a:bodyPr>
          <a:lstStyle/>
          <a:p>
            <a:pPr marL="0" indent="0">
              <a:buNone/>
            </a:pPr>
            <a:endParaRPr lang="en-US" altLang="ja-JP" dirty="0"/>
          </a:p>
          <a:p>
            <a:pPr marL="0" indent="0">
              <a:buNone/>
            </a:pPr>
            <a:r>
              <a:rPr lang="ja-JP" altLang="en-US" dirty="0"/>
              <a:t>雇入時の説明義務</a:t>
            </a:r>
            <a:endParaRPr lang="en-US" altLang="ja-JP" dirty="0"/>
          </a:p>
          <a:p>
            <a:pPr marL="0" indent="0">
              <a:buNone/>
            </a:pPr>
            <a:r>
              <a:rPr lang="ja-JP" altLang="en-US" dirty="0"/>
              <a:t>不合理な違いや差別的取扱いを避けるための措置の内容等</a:t>
            </a:r>
            <a:endParaRPr lang="en-US" altLang="ja-JP" dirty="0"/>
          </a:p>
          <a:p>
            <a:pPr marL="0" indent="0">
              <a:buNone/>
            </a:pPr>
            <a:endParaRPr lang="ja-JP" altLang="en-US" dirty="0"/>
          </a:p>
          <a:p>
            <a:pPr marL="0" indent="0">
              <a:buNone/>
            </a:pPr>
            <a:r>
              <a:rPr lang="ja-JP" altLang="en-US" dirty="0"/>
              <a:t>求めがあった時の説明義務</a:t>
            </a:r>
            <a:endParaRPr lang="en-US" altLang="ja-JP" dirty="0"/>
          </a:p>
          <a:p>
            <a:pPr marL="0" indent="0">
              <a:buNone/>
            </a:pPr>
            <a:r>
              <a:rPr lang="ja-JP" altLang="en-US" dirty="0"/>
              <a:t>通常の労働者との間の待遇の相違の内容及び理由等</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27</a:t>
            </a:fld>
            <a:endParaRPr kumimoji="1" lang="ja-JP" altLang="en-US" dirty="0"/>
          </a:p>
        </p:txBody>
      </p:sp>
    </p:spTree>
    <p:extLst>
      <p:ext uri="{BB962C8B-B14F-4D97-AF65-F5344CB8AC3E}">
        <p14:creationId xmlns:p14="http://schemas.microsoft.com/office/powerpoint/2010/main" val="4266882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611560" y="2132855"/>
            <a:ext cx="8424936" cy="4267943"/>
          </a:xfrm>
        </p:spPr>
        <p:txBody>
          <a:bodyPr anchor="t">
            <a:normAutofit/>
          </a:bodyPr>
          <a:lstStyle/>
          <a:p>
            <a:pPr marL="0" indent="0">
              <a:buNone/>
            </a:pPr>
            <a:r>
              <a:rPr lang="ja-JP" altLang="en-US" dirty="0"/>
              <a:t>労働者派遣における格差是正</a:t>
            </a:r>
            <a:endParaRPr lang="en-US" altLang="ja-JP" dirty="0"/>
          </a:p>
          <a:p>
            <a:pPr marL="0" indent="0">
              <a:buNone/>
            </a:pPr>
            <a:endParaRPr lang="en-US" altLang="ja-JP" dirty="0"/>
          </a:p>
          <a:p>
            <a:pPr marL="0" indent="0">
              <a:buNone/>
            </a:pPr>
            <a:r>
              <a:rPr lang="ja-JP" altLang="en-US" dirty="0"/>
              <a:t>①派遣を受ける企業側</a:t>
            </a:r>
            <a:endParaRPr lang="en-US" altLang="ja-JP" dirty="0"/>
          </a:p>
          <a:p>
            <a:pPr marL="0" indent="0">
              <a:buNone/>
            </a:pPr>
            <a:r>
              <a:rPr lang="ja-JP" altLang="en-US" dirty="0"/>
              <a:t>　派遣元企業への待遇情報の提供義務</a:t>
            </a:r>
            <a:endParaRPr lang="en-US" altLang="ja-JP" dirty="0"/>
          </a:p>
          <a:p>
            <a:pPr marL="0" indent="0">
              <a:buNone/>
            </a:pPr>
            <a:r>
              <a:rPr lang="ja-JP" altLang="en-US" dirty="0"/>
              <a:t>⇒提供ない場合、派遣契約の締結は禁止</a:t>
            </a:r>
            <a:endParaRPr lang="en-US" altLang="ja-JP" dirty="0"/>
          </a:p>
          <a:p>
            <a:pPr marL="0" indent="0">
              <a:buNone/>
            </a:pPr>
            <a:endParaRPr lang="en-US" altLang="ja-JP" dirty="0"/>
          </a:p>
          <a:p>
            <a:pPr marL="0" indent="0">
              <a:buNone/>
            </a:pPr>
            <a:r>
              <a:rPr lang="ja-JP" altLang="en-US" dirty="0"/>
              <a:t>②派遣する企業側</a:t>
            </a:r>
            <a:endParaRPr lang="en-US" altLang="ja-JP" dirty="0"/>
          </a:p>
          <a:p>
            <a:pPr marL="0" indent="0">
              <a:buNone/>
            </a:pPr>
            <a:r>
              <a:rPr lang="ja-JP" altLang="en-US" dirty="0"/>
              <a:t>　派遣先正社員との不合理な待遇の相違、差別的取扱の禁止</a:t>
            </a:r>
            <a:endParaRPr lang="en-US" altLang="ja-JP" dirty="0"/>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28</a:t>
            </a:fld>
            <a:endParaRPr kumimoji="1" lang="ja-JP" altLang="en-US" dirty="0"/>
          </a:p>
        </p:txBody>
      </p:sp>
    </p:spTree>
    <p:extLst>
      <p:ext uri="{BB962C8B-B14F-4D97-AF65-F5344CB8AC3E}">
        <p14:creationId xmlns:p14="http://schemas.microsoft.com/office/powerpoint/2010/main" val="2636032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a:bodyPr>
          <a:lstStyle/>
          <a:p>
            <a:pPr marL="0" indent="0">
              <a:buNone/>
            </a:pPr>
            <a:endParaRPr lang="en-US" altLang="ja-JP" sz="2800" b="1" dirty="0"/>
          </a:p>
          <a:p>
            <a:pPr marL="0" indent="0">
              <a:buNone/>
            </a:pPr>
            <a:r>
              <a:rPr lang="ja-JP" altLang="en-US" sz="2800" b="1" dirty="0"/>
              <a:t>まず行うことは、非正規社員の占める割合の把握</a:t>
            </a:r>
            <a:endParaRPr lang="en-US" altLang="ja-JP" sz="2800" b="1" dirty="0"/>
          </a:p>
          <a:p>
            <a:pPr marL="0" indent="0">
              <a:buNone/>
            </a:pPr>
            <a:endParaRPr lang="en-US" altLang="ja-JP" sz="2800" dirty="0"/>
          </a:p>
          <a:p>
            <a:pPr marL="0" indent="0">
              <a:buNone/>
            </a:pPr>
            <a:r>
              <a:rPr lang="ja-JP" altLang="en-US" sz="2800" b="1" dirty="0">
                <a:solidFill>
                  <a:srgbClr val="FF0000"/>
                </a:solidFill>
              </a:rPr>
              <a:t>フルタイムの有期雇用社員には要注意！</a:t>
            </a:r>
            <a:endParaRPr lang="en-US" altLang="ja-JP" sz="2800" b="1" dirty="0">
              <a:solidFill>
                <a:srgbClr val="FF0000"/>
              </a:solidFill>
            </a:endParaRP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29</a:t>
            </a:fld>
            <a:endParaRPr kumimoji="1" lang="ja-JP" altLang="en-US" dirty="0"/>
          </a:p>
        </p:txBody>
      </p:sp>
    </p:spTree>
    <p:extLst>
      <p:ext uri="{BB962C8B-B14F-4D97-AF65-F5344CB8AC3E}">
        <p14:creationId xmlns:p14="http://schemas.microsoft.com/office/powerpoint/2010/main" val="342323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27584" y="1340768"/>
            <a:ext cx="8127382" cy="4791745"/>
          </a:xfrm>
        </p:spPr>
        <p:txBody>
          <a:bodyPr anchor="t">
            <a:normAutofit/>
          </a:bodyPr>
          <a:lstStyle/>
          <a:p>
            <a:pPr marL="0" lvl="0" indent="0">
              <a:buNone/>
            </a:pPr>
            <a:r>
              <a:rPr kumimoji="1" lang="ja-JP" altLang="en-US" sz="2800" kern="1200" dirty="0">
                <a:solidFill>
                  <a:schemeClr val="tx1"/>
                </a:solidFill>
                <a:effectLst/>
                <a:latin typeface="ＭＳ Ｐゴシック" pitchFamily="50" charset="-128"/>
                <a:ea typeface="ＭＳ Ｐゴシック" pitchFamily="50" charset="-128"/>
                <a:cs typeface="+mj-cs"/>
              </a:rPr>
              <a:t>働き方改革関連法における「中小企業」</a:t>
            </a:r>
            <a:endParaRPr kumimoji="1" lang="en-US" altLang="ja-JP" sz="2800" kern="1200" dirty="0">
              <a:solidFill>
                <a:schemeClr val="tx1"/>
              </a:solidFill>
              <a:effectLst/>
              <a:latin typeface="ＭＳ Ｐゴシック" pitchFamily="50" charset="-128"/>
              <a:ea typeface="ＭＳ Ｐゴシック" pitchFamily="50" charset="-128"/>
              <a:cs typeface="+mj-cs"/>
            </a:endParaRPr>
          </a:p>
          <a:p>
            <a:pPr marL="0" lvl="0" indent="0">
              <a:buNone/>
            </a:pPr>
            <a:endParaRPr kumimoji="1" lang="en-US" altLang="ja-JP" sz="2800" kern="1200" dirty="0">
              <a:solidFill>
                <a:schemeClr val="tx1"/>
              </a:solidFill>
              <a:effectLst/>
              <a:latin typeface="ＭＳ Ｐゴシック" pitchFamily="50" charset="-128"/>
              <a:ea typeface="ＭＳ Ｐゴシック" pitchFamily="50" charset="-128"/>
              <a:cs typeface="+mj-cs"/>
            </a:endParaRPr>
          </a:p>
        </p:txBody>
      </p:sp>
      <p:sp>
        <p:nvSpPr>
          <p:cNvPr id="4" name="スライド番号プレースホルダー 3"/>
          <p:cNvSpPr>
            <a:spLocks noGrp="1"/>
          </p:cNvSpPr>
          <p:nvPr>
            <p:ph type="sldNum" sz="quarter" idx="12"/>
          </p:nvPr>
        </p:nvSpPr>
        <p:spPr/>
        <p:txBody>
          <a:bodyPr/>
          <a:lstStyle/>
          <a:p>
            <a:fld id="{F16A3D4A-991C-4B79-BA9E-C46CBA1C3738}" type="slidenum">
              <a:rPr kumimoji="1" lang="ja-JP" altLang="en-US" smtClean="0"/>
              <a:pPr/>
              <a:t>3</a:t>
            </a:fld>
            <a:endParaRPr kumimoji="1" lang="ja-JP" altLang="en-US" dirty="0"/>
          </a:p>
        </p:txBody>
      </p:sp>
      <p:graphicFrame>
        <p:nvGraphicFramePr>
          <p:cNvPr id="6" name="表 5">
            <a:extLst>
              <a:ext uri="{FF2B5EF4-FFF2-40B4-BE49-F238E27FC236}">
                <a16:creationId xmlns:a16="http://schemas.microsoft.com/office/drawing/2014/main" id="{FBC95094-CA93-47D4-B948-EA62C622ED90}"/>
              </a:ext>
            </a:extLst>
          </p:cNvPr>
          <p:cNvGraphicFramePr>
            <a:graphicFrameLocks noGrp="1"/>
          </p:cNvGraphicFramePr>
          <p:nvPr>
            <p:extLst>
              <p:ext uri="{D42A27DB-BD31-4B8C-83A1-F6EECF244321}">
                <p14:modId xmlns:p14="http://schemas.microsoft.com/office/powerpoint/2010/main" val="1277919935"/>
              </p:ext>
            </p:extLst>
          </p:nvPr>
        </p:nvGraphicFramePr>
        <p:xfrm>
          <a:off x="1043608" y="2852936"/>
          <a:ext cx="7215359" cy="3117156"/>
        </p:xfrm>
        <a:graphic>
          <a:graphicData uri="http://schemas.openxmlformats.org/drawingml/2006/table">
            <a:tbl>
              <a:tblPr firstRow="1" bandRow="1">
                <a:tableStyleId>{D7AC3CCA-C797-4891-BE02-D94E43425B78}</a:tableStyleId>
              </a:tblPr>
              <a:tblGrid>
                <a:gridCol w="1803840">
                  <a:extLst>
                    <a:ext uri="{9D8B030D-6E8A-4147-A177-3AD203B41FA5}">
                      <a16:colId xmlns:a16="http://schemas.microsoft.com/office/drawing/2014/main" val="4140585659"/>
                    </a:ext>
                  </a:extLst>
                </a:gridCol>
                <a:gridCol w="1803840">
                  <a:extLst>
                    <a:ext uri="{9D8B030D-6E8A-4147-A177-3AD203B41FA5}">
                      <a16:colId xmlns:a16="http://schemas.microsoft.com/office/drawing/2014/main" val="3026141036"/>
                    </a:ext>
                  </a:extLst>
                </a:gridCol>
                <a:gridCol w="937532">
                  <a:extLst>
                    <a:ext uri="{9D8B030D-6E8A-4147-A177-3AD203B41FA5}">
                      <a16:colId xmlns:a16="http://schemas.microsoft.com/office/drawing/2014/main" val="1158960151"/>
                    </a:ext>
                  </a:extLst>
                </a:gridCol>
                <a:gridCol w="2670147">
                  <a:extLst>
                    <a:ext uri="{9D8B030D-6E8A-4147-A177-3AD203B41FA5}">
                      <a16:colId xmlns:a16="http://schemas.microsoft.com/office/drawing/2014/main" val="2538035429"/>
                    </a:ext>
                  </a:extLst>
                </a:gridCol>
              </a:tblGrid>
              <a:tr h="619269">
                <a:tc>
                  <a:txBody>
                    <a:bodyPr/>
                    <a:lstStyle/>
                    <a:p>
                      <a:pPr algn="ctr"/>
                      <a:r>
                        <a:rPr kumimoji="1" lang="ja-JP" altLang="en-US" dirty="0"/>
                        <a:t>業種</a:t>
                      </a:r>
                      <a:endParaRPr kumimoji="1" lang="en-US" altLang="ja-JP" dirty="0"/>
                    </a:p>
                    <a:p>
                      <a:endParaRPr kumimoji="1" lang="ja-JP" altLang="en-US" dirty="0"/>
                    </a:p>
                  </a:txBody>
                  <a:tcPr anchor="ctr"/>
                </a:tc>
                <a:tc>
                  <a:txBody>
                    <a:bodyPr/>
                    <a:lstStyle/>
                    <a:p>
                      <a:pPr algn="ctr"/>
                      <a:r>
                        <a:rPr kumimoji="1" lang="ja-JP" altLang="en-US" dirty="0"/>
                        <a:t>資本金</a:t>
                      </a:r>
                      <a:endParaRPr kumimoji="1" lang="en-US" altLang="ja-JP" dirty="0"/>
                    </a:p>
                    <a:p>
                      <a:pPr algn="ctr"/>
                      <a:r>
                        <a:rPr kumimoji="1" lang="ja-JP" altLang="en-US" dirty="0"/>
                        <a:t>（出資金）</a:t>
                      </a:r>
                    </a:p>
                  </a:txBody>
                  <a:tcPr/>
                </a:tc>
                <a:tc>
                  <a:txBody>
                    <a:bodyPr/>
                    <a:lstStyle/>
                    <a:p>
                      <a:pPr algn="ctr"/>
                      <a:r>
                        <a:rPr kumimoji="1" lang="ja-JP" altLang="en-US" dirty="0"/>
                        <a:t>又は</a:t>
                      </a:r>
                    </a:p>
                  </a:txBody>
                  <a:tcPr/>
                </a:tc>
                <a:tc>
                  <a:txBody>
                    <a:bodyPr/>
                    <a:lstStyle/>
                    <a:p>
                      <a:pPr algn="ctr"/>
                      <a:r>
                        <a:rPr kumimoji="1" lang="ja-JP" altLang="en-US" dirty="0"/>
                        <a:t>常時使用する従業員数</a:t>
                      </a:r>
                    </a:p>
                  </a:txBody>
                  <a:tcPr/>
                </a:tc>
                <a:extLst>
                  <a:ext uri="{0D108BD9-81ED-4DB2-BD59-A6C34878D82A}">
                    <a16:rowId xmlns:a16="http://schemas.microsoft.com/office/drawing/2014/main" val="2470550200"/>
                  </a:ext>
                </a:extLst>
              </a:tr>
              <a:tr h="619269">
                <a:tc>
                  <a:txBody>
                    <a:bodyPr/>
                    <a:lstStyle/>
                    <a:p>
                      <a:r>
                        <a:rPr kumimoji="1" lang="ja-JP" altLang="en-US" dirty="0"/>
                        <a:t>小売業</a:t>
                      </a:r>
                    </a:p>
                  </a:txBody>
                  <a:tcPr/>
                </a:tc>
                <a:tc>
                  <a:txBody>
                    <a:bodyPr/>
                    <a:lstStyle/>
                    <a:p>
                      <a:r>
                        <a:rPr kumimoji="1" lang="ja-JP" altLang="en-US" dirty="0"/>
                        <a:t>５０００万円</a:t>
                      </a:r>
                    </a:p>
                  </a:txBody>
                  <a:tcPr/>
                </a:tc>
                <a:tc>
                  <a:txBody>
                    <a:bodyPr/>
                    <a:lstStyle/>
                    <a:p>
                      <a:endParaRPr kumimoji="1" lang="ja-JP" altLang="en-US" dirty="0"/>
                    </a:p>
                  </a:txBody>
                  <a:tcPr/>
                </a:tc>
                <a:tc>
                  <a:txBody>
                    <a:bodyPr/>
                    <a:lstStyle/>
                    <a:p>
                      <a:r>
                        <a:rPr kumimoji="1" lang="ja-JP" altLang="en-US" dirty="0"/>
                        <a:t>５０人以下</a:t>
                      </a:r>
                    </a:p>
                  </a:txBody>
                  <a:tcPr/>
                </a:tc>
                <a:extLst>
                  <a:ext uri="{0D108BD9-81ED-4DB2-BD59-A6C34878D82A}">
                    <a16:rowId xmlns:a16="http://schemas.microsoft.com/office/drawing/2014/main" val="3023754623"/>
                  </a:ext>
                </a:extLst>
              </a:tr>
              <a:tr h="619269">
                <a:tc>
                  <a:txBody>
                    <a:bodyPr/>
                    <a:lstStyle/>
                    <a:p>
                      <a:r>
                        <a:rPr kumimoji="1" lang="ja-JP" altLang="en-US" dirty="0"/>
                        <a:t>サービス業</a:t>
                      </a:r>
                    </a:p>
                  </a:txBody>
                  <a:tcPr/>
                </a:tc>
                <a:tc>
                  <a:txBody>
                    <a:bodyPr/>
                    <a:lstStyle/>
                    <a:p>
                      <a:r>
                        <a:rPr kumimoji="1" lang="ja-JP" altLang="en-US" dirty="0"/>
                        <a:t>５０００万円</a:t>
                      </a:r>
                    </a:p>
                  </a:txBody>
                  <a:tcPr/>
                </a:tc>
                <a:tc>
                  <a:txBody>
                    <a:bodyPr/>
                    <a:lstStyle/>
                    <a:p>
                      <a:endParaRPr kumimoji="1" lang="ja-JP" altLang="en-US"/>
                    </a:p>
                  </a:txBody>
                  <a:tcPr/>
                </a:tc>
                <a:tc>
                  <a:txBody>
                    <a:bodyPr/>
                    <a:lstStyle/>
                    <a:p>
                      <a:r>
                        <a:rPr kumimoji="1" lang="ja-JP" altLang="en-US" dirty="0"/>
                        <a:t>１００人以下</a:t>
                      </a:r>
                    </a:p>
                  </a:txBody>
                  <a:tcPr/>
                </a:tc>
                <a:extLst>
                  <a:ext uri="{0D108BD9-81ED-4DB2-BD59-A6C34878D82A}">
                    <a16:rowId xmlns:a16="http://schemas.microsoft.com/office/drawing/2014/main" val="3815584776"/>
                  </a:ext>
                </a:extLst>
              </a:tr>
              <a:tr h="619269">
                <a:tc>
                  <a:txBody>
                    <a:bodyPr/>
                    <a:lstStyle/>
                    <a:p>
                      <a:r>
                        <a:rPr kumimoji="1" lang="ja-JP" altLang="en-US" dirty="0"/>
                        <a:t>卸売業</a:t>
                      </a:r>
                    </a:p>
                  </a:txBody>
                  <a:tcPr/>
                </a:tc>
                <a:tc>
                  <a:txBody>
                    <a:bodyPr/>
                    <a:lstStyle/>
                    <a:p>
                      <a:r>
                        <a:rPr kumimoji="1" lang="ja-JP" altLang="en-US" dirty="0"/>
                        <a:t>１億円</a:t>
                      </a:r>
                    </a:p>
                  </a:txBody>
                  <a:tcPr/>
                </a:tc>
                <a:tc>
                  <a:txBody>
                    <a:bodyPr/>
                    <a:lstStyle/>
                    <a:p>
                      <a:endParaRPr kumimoji="1" lang="ja-JP" altLang="en-US"/>
                    </a:p>
                  </a:txBody>
                  <a:tcPr/>
                </a:tc>
                <a:tc>
                  <a:txBody>
                    <a:bodyPr/>
                    <a:lstStyle/>
                    <a:p>
                      <a:r>
                        <a:rPr kumimoji="1" lang="ja-JP" altLang="en-US" dirty="0"/>
                        <a:t>１００人以下</a:t>
                      </a:r>
                    </a:p>
                  </a:txBody>
                  <a:tcPr/>
                </a:tc>
                <a:extLst>
                  <a:ext uri="{0D108BD9-81ED-4DB2-BD59-A6C34878D82A}">
                    <a16:rowId xmlns:a16="http://schemas.microsoft.com/office/drawing/2014/main" val="2189947188"/>
                  </a:ext>
                </a:extLst>
              </a:tr>
              <a:tr h="619269">
                <a:tc>
                  <a:txBody>
                    <a:bodyPr/>
                    <a:lstStyle/>
                    <a:p>
                      <a:r>
                        <a:rPr kumimoji="1" lang="ja-JP" altLang="en-US" dirty="0"/>
                        <a:t>その他</a:t>
                      </a:r>
                    </a:p>
                  </a:txBody>
                  <a:tcPr/>
                </a:tc>
                <a:tc>
                  <a:txBody>
                    <a:bodyPr/>
                    <a:lstStyle/>
                    <a:p>
                      <a:r>
                        <a:rPr kumimoji="1" lang="ja-JP" altLang="en-US" dirty="0"/>
                        <a:t>３億円</a:t>
                      </a:r>
                    </a:p>
                  </a:txBody>
                  <a:tcPr/>
                </a:tc>
                <a:tc>
                  <a:txBody>
                    <a:bodyPr/>
                    <a:lstStyle/>
                    <a:p>
                      <a:endParaRPr kumimoji="1" lang="ja-JP" altLang="en-US"/>
                    </a:p>
                  </a:txBody>
                  <a:tcPr/>
                </a:tc>
                <a:tc>
                  <a:txBody>
                    <a:bodyPr/>
                    <a:lstStyle/>
                    <a:p>
                      <a:r>
                        <a:rPr kumimoji="1" lang="ja-JP" altLang="en-US" dirty="0"/>
                        <a:t>３００人以下</a:t>
                      </a:r>
                    </a:p>
                  </a:txBody>
                  <a:tcPr/>
                </a:tc>
                <a:extLst>
                  <a:ext uri="{0D108BD9-81ED-4DB2-BD59-A6C34878D82A}">
                    <a16:rowId xmlns:a16="http://schemas.microsoft.com/office/drawing/2014/main" val="1451425641"/>
                  </a:ext>
                </a:extLst>
              </a:tr>
            </a:tbl>
          </a:graphicData>
        </a:graphic>
      </p:graphicFrame>
    </p:spTree>
    <p:extLst>
      <p:ext uri="{BB962C8B-B14F-4D97-AF65-F5344CB8AC3E}">
        <p14:creationId xmlns:p14="http://schemas.microsoft.com/office/powerpoint/2010/main" val="758382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683568" y="2132855"/>
            <a:ext cx="8280920" cy="4267943"/>
          </a:xfrm>
        </p:spPr>
        <p:txBody>
          <a:bodyPr anchor="t">
            <a:normAutofit fontScale="92500"/>
          </a:bodyPr>
          <a:lstStyle/>
          <a:p>
            <a:pPr marL="0" indent="0">
              <a:buNone/>
            </a:pPr>
            <a:r>
              <a:rPr lang="ja-JP" altLang="ja-JP" sz="2200" dirty="0"/>
              <a:t>短時間労働者及び有期雇用労働者の雇用管理の改善等に関する法律</a:t>
            </a:r>
          </a:p>
          <a:p>
            <a:pPr marL="0" indent="0">
              <a:buNone/>
            </a:pPr>
            <a:endParaRPr lang="en-US" altLang="ja-JP" dirty="0"/>
          </a:p>
          <a:p>
            <a:pPr marL="0" indent="0">
              <a:buNone/>
            </a:pPr>
            <a:r>
              <a:rPr lang="ja-JP" altLang="ja-JP" dirty="0"/>
              <a:t>（不合理な待遇の禁止）</a:t>
            </a:r>
          </a:p>
          <a:p>
            <a:pPr marL="0" indent="0">
              <a:buNone/>
            </a:pPr>
            <a:r>
              <a:rPr lang="ja-JP" altLang="ja-JP" dirty="0"/>
              <a:t>第八条　事業主は、その雇用する短時間・有期雇用労働者</a:t>
            </a:r>
            <a:r>
              <a:rPr lang="ja-JP" altLang="en-US" dirty="0"/>
              <a:t>　</a:t>
            </a:r>
            <a:r>
              <a:rPr lang="ja-JP" altLang="ja-JP" dirty="0"/>
              <a:t>の基本給、賞与その他の待遇のそれぞれについて、当該待遇に対応する通常の労働者の待遇との間において、当該短時間・有期雇用労働者及び通常の労働者の業務の内容及び当該業務に伴う責任の程度（以下「職務の内容」という。）、当該職務の内容及び配置の変更の範囲その他の事情のうち、当該待遇の性質及び当該待遇を行う目的に照らして適切と認められるものを考慮して、</a:t>
            </a:r>
            <a:r>
              <a:rPr lang="ja-JP" altLang="ja-JP" b="1" u="sng" dirty="0">
                <a:solidFill>
                  <a:srgbClr val="FF0000"/>
                </a:solidFill>
              </a:rPr>
              <a:t>不合理と認められる相違を設けてはならない。</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30</a:t>
            </a:fld>
            <a:endParaRPr kumimoji="1" lang="ja-JP" altLang="en-US" dirty="0"/>
          </a:p>
        </p:txBody>
      </p:sp>
    </p:spTree>
    <p:extLst>
      <p:ext uri="{BB962C8B-B14F-4D97-AF65-F5344CB8AC3E}">
        <p14:creationId xmlns:p14="http://schemas.microsoft.com/office/powerpoint/2010/main" val="2174276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fontScale="92500" lnSpcReduction="10000"/>
          </a:bodyPr>
          <a:lstStyle/>
          <a:p>
            <a:pPr marL="0" indent="0">
              <a:buNone/>
            </a:pPr>
            <a:r>
              <a:rPr lang="ja-JP" altLang="ja-JP" sz="2200" dirty="0"/>
              <a:t>短時間労働者及び有期雇用労働者の雇用管理の改善等に関する法律</a:t>
            </a:r>
          </a:p>
          <a:p>
            <a:pPr marL="0" indent="0">
              <a:buNone/>
            </a:pPr>
            <a:endParaRPr lang="en-US" altLang="ja-JP" dirty="0"/>
          </a:p>
          <a:p>
            <a:pPr marL="0" indent="0">
              <a:buNone/>
            </a:pPr>
            <a:r>
              <a:rPr lang="ja-JP" altLang="ja-JP" dirty="0"/>
              <a:t>（通常の労働者と同視すべき短時間・有期雇用労働者に対する差別的取扱いの禁止）</a:t>
            </a:r>
          </a:p>
          <a:p>
            <a:pPr marL="0" indent="0">
              <a:buNone/>
            </a:pPr>
            <a:r>
              <a:rPr lang="ja-JP" altLang="ja-JP" dirty="0"/>
              <a:t>第九条　事業主は、職務の内容が通常の労働者と同一の短時間・有期雇用労働者であって、当該事業所における慣行その他の事情からみて、当該事業主との雇用関係が終了するまでの全期間において、その職務の内容及び配置が当該通常の労働者の職務の内容及び配置の変更の範囲と同一の範囲で変更されることが見込まれるものについては、短時間・有期雇用労働者であることを理由として、基本給、賞与その他の待遇のそれぞれについて、</a:t>
            </a:r>
            <a:r>
              <a:rPr lang="ja-JP" altLang="ja-JP" b="1" u="sng" dirty="0">
                <a:solidFill>
                  <a:srgbClr val="FF0000"/>
                </a:solidFill>
              </a:rPr>
              <a:t>差別的取扱いをしてはならない。</a:t>
            </a:r>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31</a:t>
            </a:fld>
            <a:endParaRPr kumimoji="1" lang="ja-JP" altLang="en-US" dirty="0"/>
          </a:p>
        </p:txBody>
      </p:sp>
    </p:spTree>
    <p:extLst>
      <p:ext uri="{BB962C8B-B14F-4D97-AF65-F5344CB8AC3E}">
        <p14:creationId xmlns:p14="http://schemas.microsoft.com/office/powerpoint/2010/main" val="3852505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a:bodyPr>
          <a:lstStyle/>
          <a:p>
            <a:pPr marL="0" indent="0">
              <a:buNone/>
            </a:pPr>
            <a:endParaRPr lang="en-US" altLang="ja-JP" sz="2000" dirty="0"/>
          </a:p>
          <a:p>
            <a:pPr marL="0" indent="0" algn="ctr">
              <a:buNone/>
            </a:pPr>
            <a:r>
              <a:rPr lang="ja-JP" altLang="en-US" sz="2800" dirty="0"/>
              <a:t>差別的取扱いをしてはならない</a:t>
            </a:r>
            <a:endParaRPr lang="en-US" altLang="ja-JP" sz="2800" dirty="0"/>
          </a:p>
          <a:p>
            <a:pPr marL="0" indent="0" algn="ctr">
              <a:buNone/>
            </a:pPr>
            <a:r>
              <a:rPr lang="ja-JP" altLang="en-US" sz="2800" b="1" dirty="0">
                <a:solidFill>
                  <a:srgbClr val="FF0000"/>
                </a:solidFill>
              </a:rPr>
              <a:t>＝原則として同一である必要がある</a:t>
            </a:r>
            <a:endParaRPr lang="en-US" altLang="ja-JP" sz="2800" b="1" dirty="0">
              <a:solidFill>
                <a:srgbClr val="FF0000"/>
              </a:solidFill>
            </a:endParaRPr>
          </a:p>
          <a:p>
            <a:pPr marL="0" indent="0" algn="ctr">
              <a:buNone/>
            </a:pPr>
            <a:endParaRPr lang="en-US" altLang="ja-JP" sz="2800" dirty="0"/>
          </a:p>
          <a:p>
            <a:pPr marL="0" indent="0" algn="ctr">
              <a:buNone/>
            </a:pPr>
            <a:r>
              <a:rPr lang="ja-JP" altLang="en-US" sz="2800" dirty="0"/>
              <a:t>不合理と認められる相違を設けてはならない</a:t>
            </a:r>
            <a:endParaRPr lang="en-US" altLang="ja-JP" sz="2800" dirty="0"/>
          </a:p>
          <a:p>
            <a:pPr marL="0" indent="0" algn="ctr">
              <a:buNone/>
            </a:pPr>
            <a:r>
              <a:rPr lang="ja-JP" altLang="en-US" sz="2800" b="1" dirty="0">
                <a:solidFill>
                  <a:srgbClr val="FF0000"/>
                </a:solidFill>
              </a:rPr>
              <a:t>＝必ずしも同一である必要はない</a:t>
            </a:r>
            <a:endParaRPr lang="en-US" altLang="ja-JP" sz="2800" b="1" dirty="0">
              <a:solidFill>
                <a:srgbClr val="FF0000"/>
              </a:solidFill>
            </a:endParaRPr>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32</a:t>
            </a:fld>
            <a:endParaRPr kumimoji="1" lang="ja-JP" altLang="en-US" dirty="0"/>
          </a:p>
        </p:txBody>
      </p:sp>
    </p:spTree>
    <p:extLst>
      <p:ext uri="{BB962C8B-B14F-4D97-AF65-F5344CB8AC3E}">
        <p14:creationId xmlns:p14="http://schemas.microsoft.com/office/powerpoint/2010/main" val="205837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latin typeface="ＭＳ Ｐゴシック" panose="020B0600070205080204" pitchFamily="50" charset="-128"/>
                <a:ea typeface="ＭＳ Ｐゴシック" panose="020B0600070205080204" pitchFamily="50" charset="-128"/>
              </a:rPr>
              <a:t>２</a:t>
            </a:r>
            <a:r>
              <a:rPr lang="ja-JP" altLang="en-US" sz="3600" b="1" dirty="0">
                <a:solidFill>
                  <a:schemeClr val="tx1"/>
                </a:solidFill>
                <a:latin typeface="ＭＳ Ｐゴシック" panose="020B0600070205080204" pitchFamily="50" charset="-128"/>
                <a:ea typeface="ＭＳ Ｐゴシック" panose="020B0600070205080204" pitchFamily="50" charset="-128"/>
              </a:rPr>
              <a:t>　同一労働同一賃金への対応</a:t>
            </a:r>
            <a:br>
              <a:rPr lang="en-US" altLang="ja-JP" sz="3600" b="1" dirty="0">
                <a:solidFill>
                  <a:schemeClr val="tx1"/>
                </a:solidFill>
                <a:latin typeface="ＭＳ Ｐゴシック" panose="020B0600070205080204" pitchFamily="50" charset="-128"/>
                <a:ea typeface="ＭＳ Ｐゴシック" panose="020B0600070205080204" pitchFamily="50" charset="-128"/>
              </a:rPr>
            </a:br>
            <a:r>
              <a:rPr lang="ja-JP" altLang="en-US" sz="36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1628801"/>
            <a:ext cx="8280920" cy="4771998"/>
          </a:xfrm>
        </p:spPr>
        <p:txBody>
          <a:bodyPr anchor="t">
            <a:normAutofit lnSpcReduction="10000"/>
          </a:bodyPr>
          <a:lstStyle/>
          <a:p>
            <a:pPr marL="0" indent="0" algn="ctr">
              <a:buNone/>
            </a:pPr>
            <a:endParaRPr lang="en-US" altLang="ja-JP" sz="2000" dirty="0"/>
          </a:p>
          <a:p>
            <a:pPr marL="0" indent="0">
              <a:buNone/>
            </a:pPr>
            <a:r>
              <a:rPr lang="ja-JP" altLang="en-US" dirty="0"/>
              <a:t>各費目の検討１</a:t>
            </a:r>
            <a:endParaRPr lang="en-US" altLang="ja-JP" dirty="0"/>
          </a:p>
          <a:p>
            <a:pPr marL="0" indent="0">
              <a:buNone/>
            </a:pPr>
            <a:r>
              <a:rPr lang="ja-JP" altLang="en-US" dirty="0"/>
              <a:t>①基本給（職務給・成果給）</a:t>
            </a:r>
            <a:endParaRPr lang="en-US" altLang="ja-JP" dirty="0"/>
          </a:p>
          <a:p>
            <a:pPr marL="0" indent="0">
              <a:buNone/>
            </a:pPr>
            <a:r>
              <a:rPr lang="ja-JP" altLang="en-US" dirty="0"/>
              <a:t>　仕事内容の差異・配置転換・目標未達成時のペナルティ</a:t>
            </a:r>
            <a:endParaRPr lang="en-US" altLang="ja-JP" dirty="0"/>
          </a:p>
          <a:p>
            <a:pPr marL="0" indent="0">
              <a:buNone/>
            </a:pPr>
            <a:r>
              <a:rPr lang="ja-JP" altLang="en-US" dirty="0"/>
              <a:t>②賞与</a:t>
            </a:r>
            <a:endParaRPr lang="en-US" altLang="ja-JP" dirty="0"/>
          </a:p>
          <a:p>
            <a:pPr marL="0" indent="0">
              <a:buNone/>
            </a:pPr>
            <a:r>
              <a:rPr lang="ja-JP" altLang="en-US" dirty="0"/>
              <a:t>　目標未達成時のペナルティ</a:t>
            </a:r>
            <a:endParaRPr lang="en-US" altLang="ja-JP" dirty="0"/>
          </a:p>
          <a:p>
            <a:pPr marL="0" indent="0">
              <a:buNone/>
            </a:pPr>
            <a:r>
              <a:rPr lang="ja-JP" altLang="en-US" dirty="0"/>
              <a:t>③役職手当</a:t>
            </a:r>
            <a:endParaRPr lang="en-US" altLang="ja-JP" dirty="0"/>
          </a:p>
          <a:p>
            <a:pPr marL="0" indent="0">
              <a:buNone/>
            </a:pPr>
            <a:r>
              <a:rPr lang="ja-JP" altLang="en-US" dirty="0"/>
              <a:t>　役職に就くか否か</a:t>
            </a:r>
            <a:endParaRPr lang="en-US" altLang="ja-JP" dirty="0"/>
          </a:p>
          <a:p>
            <a:pPr marL="0" indent="0">
              <a:buNone/>
            </a:pPr>
            <a:r>
              <a:rPr lang="ja-JP" altLang="en-US" dirty="0"/>
              <a:t>④住宅手当</a:t>
            </a:r>
            <a:endParaRPr lang="en-US" altLang="ja-JP" dirty="0"/>
          </a:p>
          <a:p>
            <a:pPr marL="0" indent="0">
              <a:buNone/>
            </a:pPr>
            <a:r>
              <a:rPr lang="ja-JP" altLang="en-US" dirty="0"/>
              <a:t>　福利厚生・生活保障・配置転換</a:t>
            </a:r>
            <a:endParaRPr lang="ja-JP" altLang="ja-JP"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33</a:t>
            </a:fld>
            <a:endParaRPr kumimoji="1" lang="ja-JP" altLang="en-US" dirty="0"/>
          </a:p>
        </p:txBody>
      </p:sp>
    </p:spTree>
    <p:extLst>
      <p:ext uri="{BB962C8B-B14F-4D97-AF65-F5344CB8AC3E}">
        <p14:creationId xmlns:p14="http://schemas.microsoft.com/office/powerpoint/2010/main" val="147741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fade">
                                      <p:cBhvr>
                                        <p:cTn id="14" dur="1000"/>
                                        <p:tgtEl>
                                          <p:spTgt spid="5">
                                            <p:txEl>
                                              <p:pRg st="5" end="5"/>
                                            </p:txEl>
                                          </p:spTgt>
                                        </p:tgtEl>
                                      </p:cBhvr>
                                    </p:animEffect>
                                    <p:anim calcmode="lin" valueType="num">
                                      <p:cBhvr>
                                        <p:cTn id="1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fade">
                                      <p:cBhvr>
                                        <p:cTn id="21" dur="1000"/>
                                        <p:tgtEl>
                                          <p:spTgt spid="5">
                                            <p:txEl>
                                              <p:pRg st="7" end="7"/>
                                            </p:txEl>
                                          </p:spTgt>
                                        </p:tgtEl>
                                      </p:cBhvr>
                                    </p:animEffect>
                                    <p:anim calcmode="lin" valueType="num">
                                      <p:cBhvr>
                                        <p:cTn id="2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9" end="9"/>
                                            </p:txEl>
                                          </p:spTgt>
                                        </p:tgtEl>
                                        <p:attrNameLst>
                                          <p:attrName>style.visibility</p:attrName>
                                        </p:attrNameLst>
                                      </p:cBhvr>
                                      <p:to>
                                        <p:strVal val="visible"/>
                                      </p:to>
                                    </p:set>
                                    <p:animEffect transition="in" filter="fade">
                                      <p:cBhvr>
                                        <p:cTn id="28" dur="1000"/>
                                        <p:tgtEl>
                                          <p:spTgt spid="5">
                                            <p:txEl>
                                              <p:pRg st="9" end="9"/>
                                            </p:txEl>
                                          </p:spTgt>
                                        </p:tgtEl>
                                      </p:cBhvr>
                                    </p:animEffect>
                                    <p:anim calcmode="lin" valueType="num">
                                      <p:cBhvr>
                                        <p:cTn id="29"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31C4D-AB13-44C6-927B-19B03E59E14B}"/>
              </a:ext>
            </a:extLst>
          </p:cNvPr>
          <p:cNvSpPr>
            <a:spLocks noGrp="1"/>
          </p:cNvSpPr>
          <p:nvPr>
            <p:ph type="title"/>
          </p:nvPr>
        </p:nvSpPr>
        <p:spPr/>
        <p:txBody>
          <a:bodyPr/>
          <a:lstStyle/>
          <a:p>
            <a:r>
              <a:rPr lang="ja-JP" altLang="en-US" sz="3600" b="1" dirty="0">
                <a:solidFill>
                  <a:schemeClr val="tx1"/>
                </a:solidFill>
                <a:latin typeface="ＭＳ Ｐゴシック" panose="020B0600070205080204" pitchFamily="50" charset="-128"/>
                <a:ea typeface="ＭＳ Ｐゴシック" panose="020B0600070205080204" pitchFamily="50" charset="-128"/>
              </a:rPr>
              <a:t>２　同一労働同一賃金への対応　　</a:t>
            </a:r>
            <a:endParaRPr kumimoji="1" lang="ja-JP" altLang="en-US" sz="36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コンテンツ プレースホルダー 4">
            <a:extLst>
              <a:ext uri="{FF2B5EF4-FFF2-40B4-BE49-F238E27FC236}">
                <a16:creationId xmlns:a16="http://schemas.microsoft.com/office/drawing/2014/main" id="{31698407-84CF-4A15-AD29-A819E51E0148}"/>
              </a:ext>
            </a:extLst>
          </p:cNvPr>
          <p:cNvSpPr>
            <a:spLocks noGrp="1"/>
          </p:cNvSpPr>
          <p:nvPr>
            <p:ph idx="1"/>
          </p:nvPr>
        </p:nvSpPr>
        <p:spPr>
          <a:xfrm>
            <a:off x="755576" y="2132855"/>
            <a:ext cx="8280920" cy="4267943"/>
          </a:xfrm>
        </p:spPr>
        <p:txBody>
          <a:bodyPr anchor="t">
            <a:normAutofit/>
          </a:bodyPr>
          <a:lstStyle/>
          <a:p>
            <a:pPr marL="0" indent="0" algn="ctr">
              <a:buNone/>
            </a:pPr>
            <a:endParaRPr lang="en-US" altLang="ja-JP" sz="2000" dirty="0"/>
          </a:p>
          <a:p>
            <a:pPr marL="0" indent="0">
              <a:buNone/>
            </a:pPr>
            <a:r>
              <a:rPr lang="ja-JP" altLang="en-US" sz="3200" dirty="0"/>
              <a:t>各費目の検討２</a:t>
            </a:r>
            <a:endParaRPr lang="en-US" altLang="ja-JP" sz="3200" dirty="0"/>
          </a:p>
          <a:p>
            <a:pPr marL="0" indent="0">
              <a:buNone/>
            </a:pPr>
            <a:r>
              <a:rPr lang="ja-JP" altLang="en-US" sz="3200" dirty="0"/>
              <a:t>差異の合理性の説明が難しい手当</a:t>
            </a:r>
            <a:endParaRPr lang="en-US" altLang="ja-JP" sz="3200" dirty="0"/>
          </a:p>
          <a:p>
            <a:pPr marL="0" indent="0">
              <a:buNone/>
            </a:pPr>
            <a:r>
              <a:rPr lang="ja-JP" altLang="en-US" sz="3200" dirty="0"/>
              <a:t>　特殊作業手当、特殊勤務手当、皆勤手当、食事手当、通勤手当など</a:t>
            </a:r>
            <a:endParaRPr lang="ja-JP" altLang="ja-JP" sz="3200" dirty="0"/>
          </a:p>
        </p:txBody>
      </p:sp>
      <p:sp>
        <p:nvSpPr>
          <p:cNvPr id="4" name="スライド番号プレースホルダー 3">
            <a:extLst>
              <a:ext uri="{FF2B5EF4-FFF2-40B4-BE49-F238E27FC236}">
                <a16:creationId xmlns:a16="http://schemas.microsoft.com/office/drawing/2014/main" id="{E45EA36C-61A9-48D9-9FAE-F68D9EDC4C83}"/>
              </a:ext>
            </a:extLst>
          </p:cNvPr>
          <p:cNvSpPr>
            <a:spLocks noGrp="1"/>
          </p:cNvSpPr>
          <p:nvPr>
            <p:ph type="sldNum" sz="quarter" idx="12"/>
          </p:nvPr>
        </p:nvSpPr>
        <p:spPr/>
        <p:txBody>
          <a:bodyPr/>
          <a:lstStyle/>
          <a:p>
            <a:fld id="{F16A3D4A-991C-4B79-BA9E-C46CBA1C3738}" type="slidenum">
              <a:rPr kumimoji="1" lang="ja-JP" altLang="en-US" smtClean="0"/>
              <a:pPr/>
              <a:t>34</a:t>
            </a:fld>
            <a:endParaRPr kumimoji="1" lang="ja-JP" altLang="en-US" dirty="0"/>
          </a:p>
        </p:txBody>
      </p:sp>
    </p:spTree>
    <p:extLst>
      <p:ext uri="{BB962C8B-B14F-4D97-AF65-F5344CB8AC3E}">
        <p14:creationId xmlns:p14="http://schemas.microsoft.com/office/powerpoint/2010/main" val="33541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35</a:t>
            </a:fld>
            <a:endParaRPr kumimoji="1" lang="ja-JP" altLang="en-US" dirty="0"/>
          </a:p>
        </p:txBody>
      </p:sp>
      <p:sp>
        <p:nvSpPr>
          <p:cNvPr id="3" name="タイトル 2"/>
          <p:cNvSpPr>
            <a:spLocks noGrp="1"/>
          </p:cNvSpPr>
          <p:nvPr>
            <p:ph type="title" idx="4294967295"/>
          </p:nvPr>
        </p:nvSpPr>
        <p:spPr>
          <a:xfrm>
            <a:off x="1133475" y="2687638"/>
            <a:ext cx="8010525" cy="1462087"/>
          </a:xfrm>
        </p:spPr>
        <p:txBody>
          <a:bodyPr>
            <a:normAutofit/>
          </a:bodyPr>
          <a:lstStyle/>
          <a:p>
            <a:r>
              <a:rPr lang="ja-JP" altLang="en-US" dirty="0">
                <a:solidFill>
                  <a:schemeClr val="tx1"/>
                </a:solidFill>
                <a:latin typeface="ＭＳ Ｐゴシック" panose="020B0600070205080204" pitchFamily="50" charset="-128"/>
                <a:ea typeface="ＭＳ Ｐゴシック" panose="020B0600070205080204" pitchFamily="50" charset="-128"/>
              </a:rPr>
              <a:t>～</a:t>
            </a:r>
            <a:r>
              <a:rPr kumimoji="1" lang="ja-JP" altLang="en-US" dirty="0">
                <a:solidFill>
                  <a:schemeClr val="tx1"/>
                </a:solidFill>
                <a:latin typeface="ＭＳ Ｐゴシック" panose="020B0600070205080204" pitchFamily="50" charset="-128"/>
                <a:ea typeface="ＭＳ Ｐゴシック" panose="020B0600070205080204" pitchFamily="50" charset="-128"/>
              </a:rPr>
              <a:t>賃金体系の不利益変更～</a:t>
            </a:r>
            <a:br>
              <a:rPr kumimoji="1" lang="en-US" altLang="ja-JP" dirty="0">
                <a:solidFill>
                  <a:schemeClr val="tx1"/>
                </a:solidFill>
                <a:latin typeface="ＭＳ Ｐゴシック" panose="020B0600070205080204" pitchFamily="50" charset="-128"/>
                <a:ea typeface="ＭＳ Ｐゴシック" panose="020B0600070205080204" pitchFamily="50" charset="-128"/>
              </a:rPr>
            </a:br>
            <a:endParaRPr kumimoji="1" lang="ja-JP" altLang="en-US"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08674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328" y="476672"/>
            <a:ext cx="7794380" cy="1199729"/>
          </a:xfrm>
        </p:spPr>
        <p:txBody>
          <a:bodyPr>
            <a:normAutofit fontScale="90000"/>
          </a:bodyPr>
          <a:lstStyle/>
          <a:p>
            <a:pPr lvl="0"/>
            <a:r>
              <a:rPr lang="ja-JP" altLang="en-US" sz="3600" b="1" kern="1200" dirty="0">
                <a:solidFill>
                  <a:schemeClr val="tx1"/>
                </a:solidFill>
                <a:latin typeface="ＭＳ Ｐゴシック" pitchFamily="50" charset="-128"/>
                <a:ea typeface="ＭＳ Ｐゴシック" pitchFamily="50" charset="-128"/>
              </a:rPr>
              <a:t>２　同一労働同一賃金への対応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～賃金体系の不利益変更～</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　　</a:t>
            </a:r>
            <a:endParaRPr kumimoji="1" lang="ja-JP" altLang="en-US" sz="3600" dirty="0">
              <a:latin typeface="ＭＳ Ｐゴシック" pitchFamily="50" charset="-128"/>
              <a:ea typeface="ＭＳ Ｐゴシック" pitchFamily="50" charset="-128"/>
            </a:endParaRPr>
          </a:p>
        </p:txBody>
      </p:sp>
      <p:sp>
        <p:nvSpPr>
          <p:cNvPr id="3" name="コンテンツ プレースホルダー 2"/>
          <p:cNvSpPr>
            <a:spLocks noGrp="1"/>
          </p:cNvSpPr>
          <p:nvPr>
            <p:ph idx="1"/>
          </p:nvPr>
        </p:nvSpPr>
        <p:spPr>
          <a:xfrm>
            <a:off x="1043608" y="1988840"/>
            <a:ext cx="6950064" cy="4392488"/>
          </a:xfrm>
        </p:spPr>
        <p:txBody>
          <a:bodyPr anchor="t">
            <a:normAutofit/>
          </a:bodyPr>
          <a:lstStyle/>
          <a:p>
            <a:pPr marL="0" lvl="0" indent="0" algn="ctr">
              <a:buNone/>
            </a:pPr>
            <a:r>
              <a:rPr lang="ja-JP" altLang="en-US" dirty="0"/>
              <a:t>勤続年数を基にした給与体系</a:t>
            </a:r>
            <a:endParaRPr lang="en-US" altLang="ja-JP" dirty="0"/>
          </a:p>
          <a:p>
            <a:pPr marL="0" lvl="0" indent="0" algn="ctr">
              <a:buNone/>
            </a:pPr>
            <a:r>
              <a:rPr lang="ja-JP" altLang="en-US" dirty="0"/>
              <a:t>↓</a:t>
            </a:r>
            <a:endParaRPr lang="en-US" altLang="ja-JP" dirty="0"/>
          </a:p>
          <a:p>
            <a:pPr marL="0" lvl="0" indent="0" algn="ctr">
              <a:buNone/>
            </a:pPr>
            <a:r>
              <a:rPr lang="ja-JP" altLang="en-US" dirty="0"/>
              <a:t>仕事内容を基にした給与体系</a:t>
            </a:r>
            <a:endParaRPr lang="en-US" altLang="ja-JP" dirty="0"/>
          </a:p>
          <a:p>
            <a:pPr marL="0" lvl="0" indent="0" algn="ctr">
              <a:buNone/>
            </a:pPr>
            <a:r>
              <a:rPr lang="ja-JP" altLang="en-US" dirty="0"/>
              <a:t>↓</a:t>
            </a:r>
            <a:endParaRPr lang="en-US" altLang="ja-JP" dirty="0"/>
          </a:p>
          <a:p>
            <a:pPr marL="0" lvl="0" indent="0" algn="ctr">
              <a:buNone/>
            </a:pPr>
            <a:r>
              <a:rPr lang="ja-JP" altLang="en-US" dirty="0"/>
              <a:t>不利益を被る従業員が出てくる</a:t>
            </a:r>
            <a:endParaRPr lang="en-US" altLang="ja-JP" dirty="0"/>
          </a:p>
          <a:p>
            <a:pPr marL="0" lvl="0" indent="0" algn="ctr">
              <a:buNone/>
            </a:pPr>
            <a:r>
              <a:rPr lang="ja-JP" altLang="en-US" dirty="0"/>
              <a:t>⇩</a:t>
            </a:r>
            <a:endParaRPr lang="en-US" altLang="ja-JP" dirty="0"/>
          </a:p>
          <a:p>
            <a:pPr marL="0" lvl="0" indent="0" algn="ctr">
              <a:buNone/>
            </a:pPr>
            <a:r>
              <a:rPr lang="ja-JP" altLang="en-US" dirty="0"/>
              <a:t>就業規則の不利益変更</a:t>
            </a:r>
            <a:endParaRPr lang="en-US" altLang="ja-JP" dirty="0"/>
          </a:p>
          <a:p>
            <a:pPr marL="0" lvl="0" indent="0">
              <a:buNone/>
            </a:pPr>
            <a:endParaRPr lang="en-US" altLang="ja-JP" dirty="0"/>
          </a:p>
        </p:txBody>
      </p:sp>
      <p:sp>
        <p:nvSpPr>
          <p:cNvPr id="4" name="スライド番号プレースホルダー 3"/>
          <p:cNvSpPr>
            <a:spLocks noGrp="1"/>
          </p:cNvSpPr>
          <p:nvPr>
            <p:ph type="sldNum" sz="quarter" idx="12"/>
          </p:nvPr>
        </p:nvSpPr>
        <p:spPr>
          <a:xfrm>
            <a:off x="7042638" y="6284168"/>
            <a:ext cx="1905000" cy="457200"/>
          </a:xfrm>
        </p:spPr>
        <p:txBody>
          <a:bodyPr/>
          <a:lstStyle/>
          <a:p>
            <a:fld id="{F16A3D4A-991C-4B79-BA9E-C46CBA1C3738}" type="slidenum">
              <a:rPr kumimoji="1" lang="ja-JP" altLang="en-US" smtClean="0"/>
              <a:pPr/>
              <a:t>36</a:t>
            </a:fld>
            <a:endParaRPr kumimoji="1" lang="ja-JP" altLang="en-US" dirty="0"/>
          </a:p>
        </p:txBody>
      </p:sp>
    </p:spTree>
    <p:extLst>
      <p:ext uri="{BB962C8B-B14F-4D97-AF65-F5344CB8AC3E}">
        <p14:creationId xmlns:p14="http://schemas.microsoft.com/office/powerpoint/2010/main" val="297692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328" y="476672"/>
            <a:ext cx="7794380" cy="1199729"/>
          </a:xfrm>
        </p:spPr>
        <p:txBody>
          <a:bodyPr>
            <a:normAutofit fontScale="90000"/>
          </a:bodyPr>
          <a:lstStyle/>
          <a:p>
            <a:pPr lvl="0"/>
            <a:r>
              <a:rPr lang="ja-JP" altLang="en-US" sz="3600" b="1" kern="1200" dirty="0">
                <a:solidFill>
                  <a:schemeClr val="tx1"/>
                </a:solidFill>
                <a:latin typeface="ＭＳ Ｐゴシック" pitchFamily="50" charset="-128"/>
                <a:ea typeface="ＭＳ Ｐゴシック" pitchFamily="50" charset="-128"/>
              </a:rPr>
              <a:t>２　同一労働同一賃金への対応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～賃金体系の不利益変更～</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　　</a:t>
            </a:r>
            <a:endParaRPr kumimoji="1" lang="ja-JP" altLang="en-US" sz="3600" dirty="0">
              <a:latin typeface="ＭＳ Ｐゴシック" pitchFamily="50" charset="-128"/>
              <a:ea typeface="ＭＳ Ｐゴシック" pitchFamily="50" charset="-128"/>
            </a:endParaRPr>
          </a:p>
        </p:txBody>
      </p:sp>
      <p:sp>
        <p:nvSpPr>
          <p:cNvPr id="3" name="コンテンツ プレースホルダー 2"/>
          <p:cNvSpPr>
            <a:spLocks noGrp="1"/>
          </p:cNvSpPr>
          <p:nvPr>
            <p:ph idx="1"/>
          </p:nvPr>
        </p:nvSpPr>
        <p:spPr>
          <a:xfrm>
            <a:off x="1043608" y="1988840"/>
            <a:ext cx="6950064" cy="4392488"/>
          </a:xfrm>
        </p:spPr>
        <p:txBody>
          <a:bodyPr anchor="t">
            <a:normAutofit/>
          </a:bodyPr>
          <a:lstStyle/>
          <a:p>
            <a:pPr marL="0" lvl="0" indent="0">
              <a:buNone/>
            </a:pPr>
            <a:r>
              <a:rPr lang="ja-JP" altLang="en-US" dirty="0"/>
              <a:t>就業規則の不利益変更が認められるには・・・</a:t>
            </a:r>
            <a:endParaRPr lang="en-US" altLang="ja-JP" dirty="0"/>
          </a:p>
          <a:p>
            <a:pPr marL="0" lvl="0" indent="0">
              <a:buNone/>
            </a:pPr>
            <a:endParaRPr lang="en-US" altLang="ja-JP" dirty="0"/>
          </a:p>
          <a:p>
            <a:pPr marL="0" lvl="0" indent="0">
              <a:buNone/>
            </a:pPr>
            <a:r>
              <a:rPr lang="ja-JP" altLang="en-US" b="1" dirty="0">
                <a:solidFill>
                  <a:srgbClr val="FF0000"/>
                </a:solidFill>
              </a:rPr>
              <a:t>高度の必要性に基づいた合理的な内容</a:t>
            </a:r>
            <a:endParaRPr lang="en-US" altLang="ja-JP" b="1" dirty="0">
              <a:solidFill>
                <a:srgbClr val="FF0000"/>
              </a:solidFill>
            </a:endParaRPr>
          </a:p>
          <a:p>
            <a:pPr marL="0" lvl="0" indent="0">
              <a:buNone/>
            </a:pPr>
            <a:r>
              <a:rPr lang="ja-JP" altLang="en-US" dirty="0"/>
              <a:t>である必要がある</a:t>
            </a:r>
            <a:endParaRPr lang="en-US" altLang="ja-JP" dirty="0"/>
          </a:p>
          <a:p>
            <a:pPr marL="0" lvl="0" indent="0">
              <a:buNone/>
            </a:pPr>
            <a:endParaRPr lang="en-US" altLang="ja-JP" dirty="0"/>
          </a:p>
          <a:p>
            <a:pPr marL="0" lvl="0" indent="0">
              <a:buNone/>
            </a:pPr>
            <a:r>
              <a:rPr lang="ja-JP" altLang="en-US" dirty="0"/>
              <a:t>既得権を奪う変更＝合理性が厳しく求められる</a:t>
            </a:r>
            <a:endParaRPr lang="en-US" altLang="ja-JP" dirty="0"/>
          </a:p>
          <a:p>
            <a:pPr marL="0" lvl="0" indent="0">
              <a:buNone/>
            </a:pPr>
            <a:r>
              <a:rPr lang="ja-JP" altLang="en-US" dirty="0"/>
              <a:t>期待を損なうにとどまる＝やや緩やか</a:t>
            </a:r>
            <a:endParaRPr lang="en-US" altLang="ja-JP" dirty="0"/>
          </a:p>
          <a:p>
            <a:pPr marL="0" lvl="0" indent="0">
              <a:buNone/>
            </a:pPr>
            <a:endParaRPr lang="en-US" altLang="ja-JP" dirty="0"/>
          </a:p>
        </p:txBody>
      </p:sp>
      <p:sp>
        <p:nvSpPr>
          <p:cNvPr id="4" name="スライド番号プレースホルダー 3"/>
          <p:cNvSpPr>
            <a:spLocks noGrp="1"/>
          </p:cNvSpPr>
          <p:nvPr>
            <p:ph type="sldNum" sz="quarter" idx="12"/>
          </p:nvPr>
        </p:nvSpPr>
        <p:spPr>
          <a:xfrm>
            <a:off x="7042638" y="6284168"/>
            <a:ext cx="1905000" cy="457200"/>
          </a:xfrm>
        </p:spPr>
        <p:txBody>
          <a:bodyPr/>
          <a:lstStyle/>
          <a:p>
            <a:fld id="{F16A3D4A-991C-4B79-BA9E-C46CBA1C3738}" type="slidenum">
              <a:rPr kumimoji="1" lang="ja-JP" altLang="en-US" smtClean="0"/>
              <a:pPr/>
              <a:t>37</a:t>
            </a:fld>
            <a:endParaRPr kumimoji="1" lang="ja-JP" altLang="en-US" dirty="0"/>
          </a:p>
        </p:txBody>
      </p:sp>
    </p:spTree>
    <p:extLst>
      <p:ext uri="{BB962C8B-B14F-4D97-AF65-F5344CB8AC3E}">
        <p14:creationId xmlns:p14="http://schemas.microsoft.com/office/powerpoint/2010/main" val="281830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328" y="476672"/>
            <a:ext cx="7794380" cy="1199729"/>
          </a:xfrm>
        </p:spPr>
        <p:txBody>
          <a:bodyPr>
            <a:normAutofit fontScale="90000"/>
          </a:bodyPr>
          <a:lstStyle/>
          <a:p>
            <a:pPr lvl="0"/>
            <a:r>
              <a:rPr lang="ja-JP" altLang="en-US" sz="3600" b="1" kern="1200" dirty="0">
                <a:solidFill>
                  <a:schemeClr val="tx1"/>
                </a:solidFill>
                <a:latin typeface="ＭＳ Ｐゴシック" pitchFamily="50" charset="-128"/>
                <a:ea typeface="ＭＳ Ｐゴシック" pitchFamily="50" charset="-128"/>
              </a:rPr>
              <a:t>２　同一労働同一賃金への対応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～賃金体系の不利益変更～</a:t>
            </a:r>
            <a:br>
              <a:rPr lang="en-US" altLang="ja-JP" sz="3600" b="1" kern="1200" dirty="0">
                <a:solidFill>
                  <a:schemeClr val="tx1"/>
                </a:solidFill>
                <a:latin typeface="ＭＳ Ｐゴシック" pitchFamily="50" charset="-128"/>
                <a:ea typeface="ＭＳ Ｐゴシック" pitchFamily="50" charset="-128"/>
              </a:rPr>
            </a:br>
            <a:r>
              <a:rPr lang="ja-JP" altLang="en-US" sz="3600" b="1" kern="1200" dirty="0">
                <a:solidFill>
                  <a:schemeClr val="tx1"/>
                </a:solidFill>
                <a:latin typeface="ＭＳ Ｐゴシック" pitchFamily="50" charset="-128"/>
                <a:ea typeface="ＭＳ Ｐゴシック" pitchFamily="50" charset="-128"/>
              </a:rPr>
              <a:t>　　</a:t>
            </a:r>
            <a:endParaRPr kumimoji="1" lang="ja-JP" altLang="en-US" sz="3600" dirty="0">
              <a:latin typeface="ＭＳ Ｐゴシック" pitchFamily="50" charset="-128"/>
              <a:ea typeface="ＭＳ Ｐゴシック" pitchFamily="50" charset="-128"/>
            </a:endParaRPr>
          </a:p>
        </p:txBody>
      </p:sp>
      <p:sp>
        <p:nvSpPr>
          <p:cNvPr id="3" name="コンテンツ プレースホルダー 2"/>
          <p:cNvSpPr>
            <a:spLocks noGrp="1"/>
          </p:cNvSpPr>
          <p:nvPr>
            <p:ph idx="1"/>
          </p:nvPr>
        </p:nvSpPr>
        <p:spPr>
          <a:xfrm>
            <a:off x="1043608" y="1988840"/>
            <a:ext cx="6950064" cy="4392488"/>
          </a:xfrm>
        </p:spPr>
        <p:txBody>
          <a:bodyPr anchor="t">
            <a:normAutofit/>
          </a:bodyPr>
          <a:lstStyle/>
          <a:p>
            <a:pPr marL="0" lvl="0" indent="0">
              <a:buNone/>
            </a:pPr>
            <a:r>
              <a:rPr lang="ja-JP" altLang="en-US" dirty="0"/>
              <a:t>成果給の導入によって賃金が下がる従業員がいる</a:t>
            </a:r>
            <a:endParaRPr lang="en-US" altLang="ja-JP" dirty="0"/>
          </a:p>
          <a:p>
            <a:pPr marL="0" lvl="0" indent="0">
              <a:buNone/>
            </a:pPr>
            <a:r>
              <a:rPr lang="ja-JP" altLang="en-US" dirty="0"/>
              <a:t>⇒既得権を奪うもの</a:t>
            </a:r>
            <a:endParaRPr lang="en-US" altLang="ja-JP" dirty="0"/>
          </a:p>
          <a:p>
            <a:pPr marL="0" lvl="0" indent="0">
              <a:buNone/>
            </a:pPr>
            <a:r>
              <a:rPr lang="ja-JP" altLang="en-US" dirty="0"/>
              <a:t>　調整給の導入などの経過措置が求められる</a:t>
            </a:r>
            <a:endParaRPr lang="en-US" altLang="ja-JP" dirty="0"/>
          </a:p>
          <a:p>
            <a:pPr marL="0" lvl="0" indent="0">
              <a:buNone/>
            </a:pPr>
            <a:endParaRPr lang="en-US" altLang="ja-JP" dirty="0"/>
          </a:p>
          <a:p>
            <a:pPr marL="0" lvl="0" indent="0">
              <a:buNone/>
            </a:pPr>
            <a:r>
              <a:rPr lang="ja-JP" altLang="en-US" dirty="0"/>
              <a:t>定年制の延長と同時に旧定年以降の賃金を抑える</a:t>
            </a:r>
            <a:endParaRPr lang="en-US" altLang="ja-JP" dirty="0"/>
          </a:p>
          <a:p>
            <a:pPr marL="0" lvl="0" indent="0">
              <a:buNone/>
            </a:pPr>
            <a:r>
              <a:rPr lang="ja-JP" altLang="en-US" dirty="0"/>
              <a:t>⇒元々退職が予定されていたのが延長された</a:t>
            </a:r>
            <a:endParaRPr lang="en-US" altLang="ja-JP" dirty="0"/>
          </a:p>
          <a:p>
            <a:pPr marL="0" lvl="0" indent="0">
              <a:buNone/>
            </a:pPr>
            <a:endParaRPr lang="en-US" altLang="ja-JP" dirty="0"/>
          </a:p>
          <a:p>
            <a:pPr marL="0" lvl="0" indent="0">
              <a:buNone/>
            </a:pPr>
            <a:endParaRPr lang="en-US" altLang="ja-JP" dirty="0"/>
          </a:p>
        </p:txBody>
      </p:sp>
      <p:sp>
        <p:nvSpPr>
          <p:cNvPr id="4" name="スライド番号プレースホルダー 3"/>
          <p:cNvSpPr>
            <a:spLocks noGrp="1"/>
          </p:cNvSpPr>
          <p:nvPr>
            <p:ph type="sldNum" sz="quarter" idx="12"/>
          </p:nvPr>
        </p:nvSpPr>
        <p:spPr>
          <a:xfrm>
            <a:off x="7042638" y="6284168"/>
            <a:ext cx="1905000" cy="457200"/>
          </a:xfrm>
        </p:spPr>
        <p:txBody>
          <a:bodyPr/>
          <a:lstStyle/>
          <a:p>
            <a:fld id="{F16A3D4A-991C-4B79-BA9E-C46CBA1C3738}" type="slidenum">
              <a:rPr kumimoji="1" lang="ja-JP" altLang="en-US" smtClean="0"/>
              <a:pPr/>
              <a:t>38</a:t>
            </a:fld>
            <a:endParaRPr kumimoji="1" lang="ja-JP" altLang="en-US" dirty="0"/>
          </a:p>
        </p:txBody>
      </p:sp>
    </p:spTree>
    <p:extLst>
      <p:ext uri="{BB962C8B-B14F-4D97-AF65-F5344CB8AC3E}">
        <p14:creationId xmlns:p14="http://schemas.microsoft.com/office/powerpoint/2010/main" val="17619307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　</a:t>
            </a:r>
          </a:p>
        </p:txBody>
      </p:sp>
      <p:sp>
        <p:nvSpPr>
          <p:cNvPr id="3" name="コンテンツ プレースホルダー 2"/>
          <p:cNvSpPr>
            <a:spLocks noGrp="1"/>
          </p:cNvSpPr>
          <p:nvPr>
            <p:ph idx="1"/>
          </p:nvPr>
        </p:nvSpPr>
        <p:spPr>
          <a:xfrm>
            <a:off x="1182566" y="1844824"/>
            <a:ext cx="7772400" cy="4287689"/>
          </a:xfrm>
        </p:spPr>
        <p:txBody>
          <a:bodyPr>
            <a:normAutofit lnSpcReduction="10000"/>
          </a:bodyPr>
          <a:lstStyle/>
          <a:p>
            <a:pPr marL="0" indent="0">
              <a:buNone/>
            </a:pPr>
            <a:r>
              <a:rPr lang="ja-JP" altLang="en-US" dirty="0">
                <a:latin typeface="ＭＳ Ｐゴシック" pitchFamily="50" charset="-128"/>
                <a:ea typeface="ＭＳ Ｐゴシック" pitchFamily="50" charset="-128"/>
              </a:rPr>
              <a:t>本日</a:t>
            </a:r>
            <a:r>
              <a:rPr kumimoji="1" lang="ja-JP" altLang="en-US" dirty="0">
                <a:latin typeface="ＭＳ Ｐゴシック" pitchFamily="50" charset="-128"/>
                <a:ea typeface="ＭＳ Ｐゴシック" pitchFamily="50" charset="-128"/>
              </a:rPr>
              <a:t>の講演は、これで終わりです。</a:t>
            </a:r>
            <a:endParaRPr kumimoji="1" lang="en-US" altLang="ja-JP" dirty="0">
              <a:latin typeface="ＭＳ Ｐゴシック" pitchFamily="50" charset="-128"/>
              <a:ea typeface="ＭＳ Ｐゴシック" pitchFamily="50" charset="-128"/>
            </a:endParaRPr>
          </a:p>
          <a:p>
            <a:pPr marL="0" indent="0">
              <a:buNone/>
            </a:pPr>
            <a:endParaRPr kumimoji="1" lang="en-US" altLang="ja-JP" sz="900" dirty="0">
              <a:latin typeface="ＭＳ Ｐゴシック" pitchFamily="50" charset="-128"/>
              <a:ea typeface="ＭＳ Ｐゴシック" pitchFamily="50" charset="-128"/>
            </a:endParaRPr>
          </a:p>
          <a:p>
            <a:pPr marL="0" indent="0">
              <a:buNone/>
            </a:pPr>
            <a:r>
              <a:rPr kumimoji="1" lang="ja-JP" altLang="en-US" dirty="0">
                <a:latin typeface="ＭＳ Ｐゴシック" pitchFamily="50" charset="-128"/>
                <a:ea typeface="ＭＳ Ｐゴシック" pitchFamily="50" charset="-128"/>
              </a:rPr>
              <a:t>最後まで、お話を聞いていただき、</a:t>
            </a:r>
            <a:endParaRPr kumimoji="1" lang="en-US" altLang="ja-JP" dirty="0">
              <a:latin typeface="ＭＳ Ｐゴシック" pitchFamily="50" charset="-128"/>
              <a:ea typeface="ＭＳ Ｐゴシック" pitchFamily="50" charset="-128"/>
            </a:endParaRPr>
          </a:p>
          <a:p>
            <a:pPr marL="0" indent="0">
              <a:buNone/>
            </a:pPr>
            <a:endParaRPr kumimoji="1" lang="en-US" altLang="ja-JP" sz="900" dirty="0">
              <a:latin typeface="ＭＳ Ｐゴシック" pitchFamily="50" charset="-128"/>
              <a:ea typeface="ＭＳ Ｐゴシック" pitchFamily="50" charset="-128"/>
            </a:endParaRPr>
          </a:p>
          <a:p>
            <a:pPr marL="0" indent="0">
              <a:buNone/>
            </a:pPr>
            <a:r>
              <a:rPr lang="ja-JP" altLang="en-US" dirty="0">
                <a:latin typeface="ＭＳ Ｐゴシック" pitchFamily="50" charset="-128"/>
                <a:ea typeface="ＭＳ Ｐゴシック" pitchFamily="50" charset="-128"/>
              </a:rPr>
              <a:t>ありがとうございました。</a:t>
            </a:r>
            <a:endParaRPr lang="en-US" altLang="ja-JP" dirty="0">
              <a:latin typeface="ＭＳ Ｐゴシック" pitchFamily="50" charset="-128"/>
              <a:ea typeface="ＭＳ Ｐゴシック" pitchFamily="50" charset="-128"/>
            </a:endParaRPr>
          </a:p>
          <a:p>
            <a:pPr marL="0" indent="0">
              <a:buNone/>
            </a:pPr>
            <a:endParaRPr kumimoji="1" lang="en-US" altLang="ja-JP" sz="2000" dirty="0"/>
          </a:p>
          <a:p>
            <a:pPr marL="0" indent="0">
              <a:buNone/>
            </a:pPr>
            <a:r>
              <a:rPr kumimoji="1" lang="ja-JP" altLang="en-US" sz="2400" dirty="0"/>
              <a:t>　　</a:t>
            </a:r>
            <a:endParaRPr kumimoji="1" lang="en-US" altLang="ja-JP" sz="2400" dirty="0"/>
          </a:p>
          <a:p>
            <a:pPr marL="0" indent="0">
              <a:buNone/>
            </a:pPr>
            <a:endParaRPr lang="en-US" altLang="ja-JP" sz="3600" dirty="0"/>
          </a:p>
          <a:p>
            <a:pPr marL="0" indent="0">
              <a:buNone/>
            </a:pPr>
            <a:r>
              <a:rPr kumimoji="1" lang="ja-JP" altLang="en-US" sz="3600" dirty="0"/>
              <a:t>　　　　　　　　</a:t>
            </a:r>
          </a:p>
        </p:txBody>
      </p:sp>
      <p:sp>
        <p:nvSpPr>
          <p:cNvPr id="4" name="スライド番号プレースホルダー 3"/>
          <p:cNvSpPr>
            <a:spLocks noGrp="1"/>
          </p:cNvSpPr>
          <p:nvPr>
            <p:ph type="sldNum" sz="quarter" idx="12"/>
          </p:nvPr>
        </p:nvSpPr>
        <p:spPr/>
        <p:txBody>
          <a:bodyPr/>
          <a:lstStyle/>
          <a:p>
            <a:fld id="{F16A3D4A-991C-4B79-BA9E-C46CBA1C3738}" type="slidenum">
              <a:rPr kumimoji="1" lang="ja-JP" altLang="en-US" smtClean="0"/>
              <a:pPr/>
              <a:t>39</a:t>
            </a:fld>
            <a:endParaRPr kumimoji="1" lang="ja-JP" altLang="en-US" dirty="0"/>
          </a:p>
        </p:txBody>
      </p:sp>
    </p:spTree>
    <p:extLst>
      <p:ext uri="{BB962C8B-B14F-4D97-AF65-F5344CB8AC3E}">
        <p14:creationId xmlns:p14="http://schemas.microsoft.com/office/powerpoint/2010/main" val="211391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4</a:t>
            </a:fld>
            <a:endParaRPr kumimoji="1" lang="ja-JP" altLang="en-US" dirty="0"/>
          </a:p>
        </p:txBody>
      </p:sp>
      <p:sp>
        <p:nvSpPr>
          <p:cNvPr id="3" name="タイトル 2"/>
          <p:cNvSpPr>
            <a:spLocks noGrp="1"/>
          </p:cNvSpPr>
          <p:nvPr>
            <p:ph type="title" idx="4294967295"/>
          </p:nvPr>
        </p:nvSpPr>
        <p:spPr>
          <a:xfrm>
            <a:off x="1349375" y="2687638"/>
            <a:ext cx="7794625" cy="1462087"/>
          </a:xfrm>
        </p:spPr>
        <p:txBody>
          <a:bodyPr/>
          <a:lstStyle/>
          <a:p>
            <a:pPr algn="l"/>
            <a:r>
              <a:rPr kumimoji="1" lang="ja-JP" altLang="en-US" dirty="0">
                <a:solidFill>
                  <a:schemeClr val="tx1"/>
                </a:solidFill>
              </a:rPr>
              <a:t>　</a:t>
            </a:r>
            <a:r>
              <a:rPr kumimoji="1" lang="ja-JP" altLang="en-US" dirty="0">
                <a:solidFill>
                  <a:schemeClr val="tx1"/>
                </a:solidFill>
                <a:latin typeface="ＭＳ Ｐゴシック" panose="020B0600070205080204" pitchFamily="50" charset="-128"/>
                <a:ea typeface="ＭＳ Ｐゴシック" panose="020B0600070205080204" pitchFamily="50" charset="-128"/>
              </a:rPr>
              <a:t>１　長時間労働の是正への対応</a:t>
            </a:r>
            <a:endParaRPr kumimoji="1" lang="ja-JP" altLang="en-US" b="1"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804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982133" y="1988840"/>
            <a:ext cx="7704667" cy="4680520"/>
          </a:xfrm>
        </p:spPr>
        <p:txBody>
          <a:bodyPr anchor="t">
            <a:normAutofit lnSpcReduction="10000"/>
          </a:bodyPr>
          <a:lstStyle/>
          <a:p>
            <a:pPr marL="0" indent="0">
              <a:buNone/>
            </a:pPr>
            <a:r>
              <a:rPr kumimoji="1" lang="ja-JP" altLang="en-US" dirty="0"/>
              <a:t>＜旧制度＞</a:t>
            </a:r>
            <a:endParaRPr kumimoji="1" lang="en-US" altLang="ja-JP" dirty="0"/>
          </a:p>
          <a:p>
            <a:pPr marL="0" indent="0">
              <a:buNone/>
            </a:pPr>
            <a:r>
              <a:rPr lang="ja-JP" altLang="en-US" dirty="0"/>
              <a:t>時間外労働の限度基準（抜粋）</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r>
              <a:rPr lang="ja-JP" altLang="en-US" dirty="0"/>
              <a:t>３６協定特別条項で、１年の半分以下の期間は事実上無制限に延長が可能</a:t>
            </a: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5</a:t>
            </a:fld>
            <a:endParaRPr kumimoji="1" lang="ja-JP" altLang="en-US"/>
          </a:p>
        </p:txBody>
      </p:sp>
      <p:graphicFrame>
        <p:nvGraphicFramePr>
          <p:cNvPr id="3" name="表 2">
            <a:extLst>
              <a:ext uri="{FF2B5EF4-FFF2-40B4-BE49-F238E27FC236}">
                <a16:creationId xmlns:a16="http://schemas.microsoft.com/office/drawing/2014/main" id="{109E6020-180C-409C-99AB-33A947093179}"/>
              </a:ext>
            </a:extLst>
          </p:cNvPr>
          <p:cNvGraphicFramePr>
            <a:graphicFrameLocks noGrp="1"/>
          </p:cNvGraphicFramePr>
          <p:nvPr>
            <p:extLst>
              <p:ext uri="{D42A27DB-BD31-4B8C-83A1-F6EECF244321}">
                <p14:modId xmlns:p14="http://schemas.microsoft.com/office/powerpoint/2010/main" val="2413777599"/>
              </p:ext>
            </p:extLst>
          </p:nvPr>
        </p:nvGraphicFramePr>
        <p:xfrm>
          <a:off x="1835696" y="3429001"/>
          <a:ext cx="6048672" cy="2304255"/>
        </p:xfrm>
        <a:graphic>
          <a:graphicData uri="http://schemas.openxmlformats.org/drawingml/2006/table">
            <a:tbl>
              <a:tblPr firstRow="1" bandRow="1">
                <a:tableStyleId>{D7AC3CCA-C797-4891-BE02-D94E43425B78}</a:tableStyleId>
              </a:tblPr>
              <a:tblGrid>
                <a:gridCol w="3024336">
                  <a:extLst>
                    <a:ext uri="{9D8B030D-6E8A-4147-A177-3AD203B41FA5}">
                      <a16:colId xmlns:a16="http://schemas.microsoft.com/office/drawing/2014/main" val="3179255380"/>
                    </a:ext>
                  </a:extLst>
                </a:gridCol>
                <a:gridCol w="3024336">
                  <a:extLst>
                    <a:ext uri="{9D8B030D-6E8A-4147-A177-3AD203B41FA5}">
                      <a16:colId xmlns:a16="http://schemas.microsoft.com/office/drawing/2014/main" val="2099073470"/>
                    </a:ext>
                  </a:extLst>
                </a:gridCol>
              </a:tblGrid>
              <a:tr h="768085">
                <a:tc>
                  <a:txBody>
                    <a:bodyPr/>
                    <a:lstStyle/>
                    <a:p>
                      <a:pPr algn="ctr"/>
                      <a:r>
                        <a:rPr kumimoji="1" lang="ja-JP" altLang="en-US" dirty="0"/>
                        <a:t>１週間</a:t>
                      </a:r>
                    </a:p>
                  </a:txBody>
                  <a:tcPr anchor="ctr"/>
                </a:tc>
                <a:tc>
                  <a:txBody>
                    <a:bodyPr/>
                    <a:lstStyle/>
                    <a:p>
                      <a:pPr algn="ctr"/>
                      <a:r>
                        <a:rPr kumimoji="1" lang="ja-JP" altLang="en-US" dirty="0"/>
                        <a:t>１５時間</a:t>
                      </a:r>
                    </a:p>
                  </a:txBody>
                  <a:tcPr anchor="ctr"/>
                </a:tc>
                <a:extLst>
                  <a:ext uri="{0D108BD9-81ED-4DB2-BD59-A6C34878D82A}">
                    <a16:rowId xmlns:a16="http://schemas.microsoft.com/office/drawing/2014/main" val="1961943458"/>
                  </a:ext>
                </a:extLst>
              </a:tr>
              <a:tr h="768085">
                <a:tc>
                  <a:txBody>
                    <a:bodyPr/>
                    <a:lstStyle/>
                    <a:p>
                      <a:pPr algn="ctr"/>
                      <a:r>
                        <a:rPr kumimoji="1" lang="ja-JP" altLang="en-US" b="1" dirty="0"/>
                        <a:t>１か月</a:t>
                      </a:r>
                    </a:p>
                  </a:txBody>
                  <a:tcPr anchor="ctr"/>
                </a:tc>
                <a:tc>
                  <a:txBody>
                    <a:bodyPr/>
                    <a:lstStyle/>
                    <a:p>
                      <a:pPr algn="ctr"/>
                      <a:r>
                        <a:rPr kumimoji="1" lang="ja-JP" altLang="en-US" b="1" dirty="0"/>
                        <a:t>４５時間</a:t>
                      </a:r>
                    </a:p>
                  </a:txBody>
                  <a:tcPr anchor="ctr"/>
                </a:tc>
                <a:extLst>
                  <a:ext uri="{0D108BD9-81ED-4DB2-BD59-A6C34878D82A}">
                    <a16:rowId xmlns:a16="http://schemas.microsoft.com/office/drawing/2014/main" val="497554962"/>
                  </a:ext>
                </a:extLst>
              </a:tr>
              <a:tr h="768085">
                <a:tc>
                  <a:txBody>
                    <a:bodyPr/>
                    <a:lstStyle/>
                    <a:p>
                      <a:pPr algn="ctr"/>
                      <a:r>
                        <a:rPr kumimoji="1" lang="ja-JP" altLang="en-US" b="1" dirty="0"/>
                        <a:t>１年</a:t>
                      </a:r>
                    </a:p>
                  </a:txBody>
                  <a:tcPr anchor="ctr"/>
                </a:tc>
                <a:tc>
                  <a:txBody>
                    <a:bodyPr/>
                    <a:lstStyle/>
                    <a:p>
                      <a:pPr algn="ctr"/>
                      <a:r>
                        <a:rPr kumimoji="1" lang="ja-JP" altLang="en-US" b="1" dirty="0"/>
                        <a:t>３６０時間</a:t>
                      </a:r>
                    </a:p>
                  </a:txBody>
                  <a:tcPr anchor="ctr"/>
                </a:tc>
                <a:extLst>
                  <a:ext uri="{0D108BD9-81ED-4DB2-BD59-A6C34878D82A}">
                    <a16:rowId xmlns:a16="http://schemas.microsoft.com/office/drawing/2014/main" val="1438769143"/>
                  </a:ext>
                </a:extLst>
              </a:tr>
            </a:tbl>
          </a:graphicData>
        </a:graphic>
      </p:graphicFrame>
    </p:spTree>
    <p:extLst>
      <p:ext uri="{BB962C8B-B14F-4D97-AF65-F5344CB8AC3E}">
        <p14:creationId xmlns:p14="http://schemas.microsoft.com/office/powerpoint/2010/main" val="380563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anim calcmode="lin" valueType="num">
                                      <p:cBhvr additive="base">
                                        <p:cTn id="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982133" y="2276872"/>
            <a:ext cx="7704667" cy="4392488"/>
          </a:xfrm>
        </p:spPr>
        <p:txBody>
          <a:bodyPr anchor="t"/>
          <a:lstStyle/>
          <a:p>
            <a:pPr marL="0" indent="0">
              <a:buNone/>
            </a:pPr>
            <a:r>
              <a:rPr lang="ja-JP" altLang="en-US" dirty="0"/>
              <a:t>＜新</a:t>
            </a:r>
            <a:r>
              <a:rPr kumimoji="1" lang="ja-JP" altLang="en-US" dirty="0"/>
              <a:t>制度＞</a:t>
            </a:r>
            <a:endParaRPr kumimoji="1" lang="en-US" altLang="ja-JP" dirty="0"/>
          </a:p>
          <a:p>
            <a:pPr marL="0" indent="0">
              <a:buNone/>
            </a:pPr>
            <a:r>
              <a:rPr lang="ja-JP" altLang="en-US" dirty="0"/>
              <a:t>時間外労働の限度</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r>
              <a:rPr lang="ja-JP" altLang="en-US" dirty="0"/>
              <a:t>３６協定特別条項でも限度が設けられるようになった</a:t>
            </a: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6</a:t>
            </a:fld>
            <a:endParaRPr kumimoji="1" lang="ja-JP" altLang="en-US"/>
          </a:p>
        </p:txBody>
      </p:sp>
      <p:graphicFrame>
        <p:nvGraphicFramePr>
          <p:cNvPr id="4" name="表 3">
            <a:extLst>
              <a:ext uri="{FF2B5EF4-FFF2-40B4-BE49-F238E27FC236}">
                <a16:creationId xmlns:a16="http://schemas.microsoft.com/office/drawing/2014/main" id="{FB95D48F-71CE-45E4-9A4B-272F12D7CED2}"/>
              </a:ext>
            </a:extLst>
          </p:cNvPr>
          <p:cNvGraphicFramePr>
            <a:graphicFrameLocks noGrp="1"/>
          </p:cNvGraphicFramePr>
          <p:nvPr>
            <p:extLst>
              <p:ext uri="{D42A27DB-BD31-4B8C-83A1-F6EECF244321}">
                <p14:modId xmlns:p14="http://schemas.microsoft.com/office/powerpoint/2010/main" val="3931104454"/>
              </p:ext>
            </p:extLst>
          </p:nvPr>
        </p:nvGraphicFramePr>
        <p:xfrm>
          <a:off x="1524000" y="3573016"/>
          <a:ext cx="6096000" cy="1440160"/>
        </p:xfrm>
        <a:graphic>
          <a:graphicData uri="http://schemas.openxmlformats.org/drawingml/2006/table">
            <a:tbl>
              <a:tblPr firstRow="1" bandRow="1">
                <a:tableStyleId>{616DA210-FB5B-4158-B5E0-FEB733F419BA}</a:tableStyleId>
              </a:tblPr>
              <a:tblGrid>
                <a:gridCol w="3048000">
                  <a:extLst>
                    <a:ext uri="{9D8B030D-6E8A-4147-A177-3AD203B41FA5}">
                      <a16:colId xmlns:a16="http://schemas.microsoft.com/office/drawing/2014/main" val="1744983472"/>
                    </a:ext>
                  </a:extLst>
                </a:gridCol>
                <a:gridCol w="3048000">
                  <a:extLst>
                    <a:ext uri="{9D8B030D-6E8A-4147-A177-3AD203B41FA5}">
                      <a16:colId xmlns:a16="http://schemas.microsoft.com/office/drawing/2014/main" val="3338200501"/>
                    </a:ext>
                  </a:extLst>
                </a:gridCol>
              </a:tblGrid>
              <a:tr h="720080">
                <a:tc>
                  <a:txBody>
                    <a:bodyPr/>
                    <a:lstStyle/>
                    <a:p>
                      <a:pPr algn="ctr"/>
                      <a:r>
                        <a:rPr kumimoji="1" lang="ja-JP" altLang="en-US" dirty="0"/>
                        <a:t>１か月</a:t>
                      </a:r>
                    </a:p>
                  </a:txBody>
                  <a:tcPr anchor="ctr"/>
                </a:tc>
                <a:tc>
                  <a:txBody>
                    <a:bodyPr/>
                    <a:lstStyle/>
                    <a:p>
                      <a:pPr algn="ctr"/>
                      <a:r>
                        <a:rPr kumimoji="1" lang="ja-JP" altLang="en-US" dirty="0"/>
                        <a:t>４５時間</a:t>
                      </a:r>
                    </a:p>
                  </a:txBody>
                  <a:tcPr anchor="ctr"/>
                </a:tc>
                <a:extLst>
                  <a:ext uri="{0D108BD9-81ED-4DB2-BD59-A6C34878D82A}">
                    <a16:rowId xmlns:a16="http://schemas.microsoft.com/office/drawing/2014/main" val="405576044"/>
                  </a:ext>
                </a:extLst>
              </a:tr>
              <a:tr h="720080">
                <a:tc>
                  <a:txBody>
                    <a:bodyPr/>
                    <a:lstStyle/>
                    <a:p>
                      <a:pPr algn="ctr"/>
                      <a:r>
                        <a:rPr kumimoji="1" lang="ja-JP" altLang="en-US" b="1" dirty="0"/>
                        <a:t>１年</a:t>
                      </a:r>
                    </a:p>
                  </a:txBody>
                  <a:tcPr anchor="ctr"/>
                </a:tc>
                <a:tc>
                  <a:txBody>
                    <a:bodyPr/>
                    <a:lstStyle/>
                    <a:p>
                      <a:pPr algn="ctr"/>
                      <a:r>
                        <a:rPr kumimoji="1" lang="ja-JP" altLang="en-US" b="1" dirty="0"/>
                        <a:t>３６０時間</a:t>
                      </a:r>
                    </a:p>
                  </a:txBody>
                  <a:tcPr anchor="ctr"/>
                </a:tc>
                <a:extLst>
                  <a:ext uri="{0D108BD9-81ED-4DB2-BD59-A6C34878D82A}">
                    <a16:rowId xmlns:a16="http://schemas.microsoft.com/office/drawing/2014/main" val="3830746462"/>
                  </a:ext>
                </a:extLst>
              </a:tr>
            </a:tbl>
          </a:graphicData>
        </a:graphic>
      </p:graphicFrame>
    </p:spTree>
    <p:extLst>
      <p:ext uri="{BB962C8B-B14F-4D97-AF65-F5344CB8AC3E}">
        <p14:creationId xmlns:p14="http://schemas.microsoft.com/office/powerpoint/2010/main" val="201530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barn(inVertical)">
                                      <p:cBhvr>
                                        <p:cTn id="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2276872"/>
            <a:ext cx="7859216" cy="4392488"/>
          </a:xfrm>
        </p:spPr>
        <p:txBody>
          <a:bodyPr anchor="t"/>
          <a:lstStyle/>
          <a:p>
            <a:pPr marL="0" indent="0">
              <a:buNone/>
            </a:pPr>
            <a:r>
              <a:rPr kumimoji="1" lang="ja-JP" altLang="en-US" dirty="0"/>
              <a:t>３６協定特別条項の上限</a:t>
            </a:r>
            <a:endParaRPr kumimoji="1" lang="en-US" altLang="ja-JP" dirty="0"/>
          </a:p>
          <a:p>
            <a:pPr marL="0" indent="0">
              <a:buNone/>
            </a:pPr>
            <a:endParaRPr lang="en-US" altLang="ja-JP" dirty="0"/>
          </a:p>
          <a:p>
            <a:pPr marL="0" indent="0">
              <a:buNone/>
            </a:pPr>
            <a:r>
              <a:rPr lang="ja-JP" altLang="en-US" dirty="0"/>
              <a:t>１月の時間外労働時間＋休日労働時間＝１００時間未満</a:t>
            </a:r>
            <a:endParaRPr lang="en-US" altLang="ja-JP" dirty="0"/>
          </a:p>
          <a:p>
            <a:pPr marL="0" indent="0">
              <a:buNone/>
            </a:pPr>
            <a:r>
              <a:rPr kumimoji="1" lang="ja-JP" altLang="en-US" dirty="0"/>
              <a:t>１年の時間外労働時間　　　　　　　＝７２０時間未満</a:t>
            </a:r>
            <a:endParaRPr kumimoji="1" lang="en-US" altLang="ja-JP" dirty="0"/>
          </a:p>
          <a:p>
            <a:pPr marL="0" indent="0">
              <a:buNone/>
            </a:pPr>
            <a:r>
              <a:rPr lang="ja-JP" altLang="en-US" dirty="0"/>
              <a:t>１月の時間外労働時間が４５時間超の月＝６月まで</a:t>
            </a:r>
            <a:endParaRPr lang="en-US" altLang="ja-JP" dirty="0"/>
          </a:p>
          <a:p>
            <a:pPr marL="0" indent="0">
              <a:buNone/>
            </a:pPr>
            <a:r>
              <a:rPr lang="ja-JP" altLang="en-US" dirty="0"/>
              <a:t>２か月～６か</a:t>
            </a:r>
            <a:r>
              <a:rPr kumimoji="1" lang="ja-JP" altLang="en-US" dirty="0"/>
              <a:t>月の時間外労働＋休日労働の平均</a:t>
            </a:r>
            <a:endParaRPr kumimoji="1" lang="en-US" altLang="ja-JP" dirty="0"/>
          </a:p>
          <a:p>
            <a:pPr marL="0" indent="0">
              <a:buNone/>
            </a:pPr>
            <a:r>
              <a:rPr kumimoji="1" lang="ja-JP" altLang="en-US" dirty="0"/>
              <a:t>＝各８０時間以内</a:t>
            </a:r>
            <a:endParaRPr kumimoji="1" lang="en-US" altLang="ja-JP" dirty="0"/>
          </a:p>
          <a:p>
            <a:pPr marL="0" indent="0">
              <a:buNone/>
            </a:pP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7</a:t>
            </a:fld>
            <a:endParaRPr kumimoji="1" lang="ja-JP" altLang="en-US"/>
          </a:p>
        </p:txBody>
      </p:sp>
    </p:spTree>
    <p:extLst>
      <p:ext uri="{BB962C8B-B14F-4D97-AF65-F5344CB8AC3E}">
        <p14:creationId xmlns:p14="http://schemas.microsoft.com/office/powerpoint/2010/main" val="370149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anim calcmode="lin" valueType="num">
                                      <p:cBhvr>
                                        <p:cTn id="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1000"/>
                                        <p:tgtEl>
                                          <p:spTgt spid="8">
                                            <p:txEl>
                                              <p:pRg st="5" end="5"/>
                                            </p:txEl>
                                          </p:spTgt>
                                        </p:tgtEl>
                                      </p:cBhvr>
                                    </p:animEffect>
                                    <p:anim calcmode="lin" valueType="num">
                                      <p:cBhvr>
                                        <p:cTn id="29"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fade">
                                      <p:cBhvr>
                                        <p:cTn id="33" dur="1000"/>
                                        <p:tgtEl>
                                          <p:spTgt spid="8">
                                            <p:txEl>
                                              <p:pRg st="6" end="6"/>
                                            </p:txEl>
                                          </p:spTgt>
                                        </p:tgtEl>
                                      </p:cBhvr>
                                    </p:animEffect>
                                    <p:anim calcmode="lin" valueType="num">
                                      <p:cBhvr>
                                        <p:cTn id="34"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2132856"/>
            <a:ext cx="7859216" cy="4536504"/>
          </a:xfrm>
        </p:spPr>
        <p:txBody>
          <a:bodyPr anchor="t">
            <a:normAutofit/>
          </a:bodyPr>
          <a:lstStyle/>
          <a:p>
            <a:pPr marL="0" indent="0">
              <a:buNone/>
            </a:pPr>
            <a:r>
              <a:rPr lang="ja-JP" altLang="en-US" dirty="0"/>
              <a:t>例えば、時間外労働時間と休日労働時間の合計が・・・</a:t>
            </a:r>
            <a:endParaRPr lang="en-US" altLang="ja-JP" dirty="0"/>
          </a:p>
          <a:p>
            <a:pPr marL="0" indent="0">
              <a:buNone/>
            </a:pPr>
            <a:endParaRPr kumimoji="1" lang="en-US" altLang="ja-JP" dirty="0"/>
          </a:p>
          <a:p>
            <a:pPr marL="0" indent="0">
              <a:buNone/>
            </a:pPr>
            <a:r>
              <a:rPr lang="ja-JP" altLang="en-US" dirty="0"/>
              <a:t>９月　　４５時間</a:t>
            </a:r>
            <a:endParaRPr lang="en-US" altLang="ja-JP" dirty="0"/>
          </a:p>
          <a:p>
            <a:pPr marL="0" indent="0">
              <a:buNone/>
            </a:pPr>
            <a:r>
              <a:rPr kumimoji="1" lang="ja-JP" altLang="en-US" dirty="0"/>
              <a:t>１０月　８５時間＝９月からの平均６５時間</a:t>
            </a:r>
            <a:endParaRPr kumimoji="1" lang="en-US" altLang="ja-JP" dirty="0"/>
          </a:p>
          <a:p>
            <a:pPr marL="0" indent="0">
              <a:buNone/>
            </a:pPr>
            <a:r>
              <a:rPr lang="ja-JP" altLang="en-US" dirty="0"/>
              <a:t>１１月　９０時間＝９月からの平均７３時間</a:t>
            </a:r>
            <a:endParaRPr lang="en-US" altLang="ja-JP" dirty="0"/>
          </a:p>
          <a:p>
            <a:pPr marL="0" indent="0">
              <a:buNone/>
            </a:pPr>
            <a:endParaRPr lang="en-US" altLang="ja-JP" dirty="0"/>
          </a:p>
          <a:p>
            <a:pPr marL="0" indent="0">
              <a:buNone/>
            </a:pPr>
            <a:r>
              <a:rPr lang="ja-JP" altLang="en-US" dirty="0"/>
              <a:t>９月～１１月の３か月平均＝７３時間</a:t>
            </a:r>
            <a:endParaRPr lang="en-US" altLang="ja-JP" dirty="0"/>
          </a:p>
          <a:p>
            <a:pPr marL="0" indent="0">
              <a:buNone/>
            </a:pPr>
            <a:r>
              <a:rPr kumimoji="1" lang="ja-JP" altLang="en-US" b="1" dirty="0">
                <a:solidFill>
                  <a:srgbClr val="FF0000"/>
                </a:solidFill>
              </a:rPr>
              <a:t>１０月と１１月の平均＝８７．５時間</a:t>
            </a:r>
            <a:endParaRPr kumimoji="1" lang="en-US" altLang="ja-JP" b="1" dirty="0">
              <a:solidFill>
                <a:srgbClr val="FF0000"/>
              </a:solidFill>
            </a:endParaRPr>
          </a:p>
          <a:p>
            <a:pPr marL="0" indent="0">
              <a:buNone/>
            </a:pP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8</a:t>
            </a:fld>
            <a:endParaRPr kumimoji="1" lang="ja-JP" altLang="en-US"/>
          </a:p>
        </p:txBody>
      </p:sp>
    </p:spTree>
    <p:extLst>
      <p:ext uri="{BB962C8B-B14F-4D97-AF65-F5344CB8AC3E}">
        <p14:creationId xmlns:p14="http://schemas.microsoft.com/office/powerpoint/2010/main" val="302190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 calcmode="lin" valueType="num">
                                      <p:cBhvr additive="base">
                                        <p:cTn id="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19F6106-BED9-4ADB-84EB-A11210E23866}"/>
              </a:ext>
            </a:extLst>
          </p:cNvPr>
          <p:cNvSpPr>
            <a:spLocks noGrp="1"/>
          </p:cNvSpPr>
          <p:nvPr>
            <p:ph type="title"/>
          </p:nvPr>
        </p:nvSpPr>
        <p:spPr/>
        <p:txBody>
          <a:bodyPr anchor="t">
            <a:normAutofit/>
          </a:bodyPr>
          <a:lstStyle/>
          <a:p>
            <a:r>
              <a:rPr lang="ja-JP" altLang="ja-JP" sz="3600" b="1" kern="1200" dirty="0">
                <a:solidFill>
                  <a:schemeClr val="tx1"/>
                </a:solidFill>
                <a:latin typeface="ＭＳ Ｐゴシック" pitchFamily="50" charset="-128"/>
                <a:ea typeface="ＭＳ Ｐゴシック" pitchFamily="50" charset="-128"/>
              </a:rPr>
              <a:t>１</a:t>
            </a:r>
            <a:r>
              <a:rPr lang="ja-JP" altLang="en-US" sz="3600" b="1" kern="1200" dirty="0">
                <a:solidFill>
                  <a:schemeClr val="tx1"/>
                </a:solidFill>
                <a:latin typeface="ＭＳ Ｐゴシック" pitchFamily="50" charset="-128"/>
                <a:ea typeface="ＭＳ Ｐゴシック" pitchFamily="50" charset="-128"/>
              </a:rPr>
              <a:t>　長時間労働の是正への対応</a:t>
            </a:r>
            <a:br>
              <a:rPr lang="en-US" altLang="ja-JP" sz="3600" b="1" kern="1200" dirty="0">
                <a:solidFill>
                  <a:schemeClr val="tx1"/>
                </a:solidFill>
                <a:latin typeface="ＭＳ Ｐゴシック" pitchFamily="50" charset="-128"/>
                <a:ea typeface="ＭＳ Ｐゴシック" pitchFamily="50" charset="-128"/>
              </a:rPr>
            </a:br>
            <a:r>
              <a:rPr lang="ja-JP" altLang="en-US" sz="3600" b="1" dirty="0">
                <a:latin typeface="ＭＳ Ｐゴシック" pitchFamily="50" charset="-128"/>
                <a:ea typeface="ＭＳ Ｐゴシック" pitchFamily="50" charset="-128"/>
              </a:rPr>
              <a:t>～時間外労働の規制～</a:t>
            </a:r>
            <a:endParaRPr kumimoji="1" lang="ja-JP" altLang="en-US" sz="3600" dirty="0"/>
          </a:p>
        </p:txBody>
      </p:sp>
      <p:sp>
        <p:nvSpPr>
          <p:cNvPr id="8" name="コンテンツ プレースホルダー 7">
            <a:extLst>
              <a:ext uri="{FF2B5EF4-FFF2-40B4-BE49-F238E27FC236}">
                <a16:creationId xmlns:a16="http://schemas.microsoft.com/office/drawing/2014/main" id="{CC81E87C-F03A-41F0-87E7-8665F714CCD5}"/>
              </a:ext>
            </a:extLst>
          </p:cNvPr>
          <p:cNvSpPr>
            <a:spLocks noGrp="1"/>
          </p:cNvSpPr>
          <p:nvPr>
            <p:ph idx="1"/>
          </p:nvPr>
        </p:nvSpPr>
        <p:spPr>
          <a:xfrm>
            <a:off x="827585" y="2132856"/>
            <a:ext cx="7859216" cy="4536504"/>
          </a:xfrm>
        </p:spPr>
        <p:txBody>
          <a:bodyPr anchor="t">
            <a:normAutofit/>
          </a:bodyPr>
          <a:lstStyle/>
          <a:p>
            <a:pPr marL="0" indent="0">
              <a:buNone/>
            </a:pPr>
            <a:r>
              <a:rPr kumimoji="1" lang="ja-JP" altLang="en-US" dirty="0"/>
              <a:t>＜「休日」の種類＞</a:t>
            </a:r>
            <a:endParaRPr kumimoji="1" lang="en-US" altLang="ja-JP" dirty="0"/>
          </a:p>
          <a:p>
            <a:pPr marL="0" indent="0">
              <a:buNone/>
            </a:pPr>
            <a:r>
              <a:rPr kumimoji="1" lang="ja-JP" altLang="en-US" dirty="0"/>
              <a:t>法定休日</a:t>
            </a:r>
            <a:endParaRPr kumimoji="1" lang="en-US" altLang="ja-JP" dirty="0"/>
          </a:p>
          <a:p>
            <a:pPr marL="0" indent="0">
              <a:buNone/>
            </a:pPr>
            <a:r>
              <a:rPr kumimoji="1" lang="ja-JP" altLang="en-US" dirty="0"/>
              <a:t>＝労働者に週のうち１日必ず与えなければならない休日</a:t>
            </a:r>
            <a:endParaRPr kumimoji="1" lang="en-US" altLang="ja-JP" dirty="0"/>
          </a:p>
          <a:p>
            <a:pPr marL="0" indent="0">
              <a:buNone/>
            </a:pPr>
            <a:r>
              <a:rPr lang="ja-JP" altLang="en-US" dirty="0"/>
              <a:t>所定休日</a:t>
            </a:r>
            <a:endParaRPr lang="en-US" altLang="ja-JP" dirty="0"/>
          </a:p>
          <a:p>
            <a:pPr marL="0" indent="0">
              <a:buNone/>
            </a:pPr>
            <a:r>
              <a:rPr kumimoji="1" lang="ja-JP" altLang="en-US" dirty="0"/>
              <a:t>＝法定休日とは別に会社が定める休日</a:t>
            </a:r>
            <a:endParaRPr kumimoji="1" lang="en-US" altLang="ja-JP" dirty="0"/>
          </a:p>
          <a:p>
            <a:pPr marL="0" indent="0">
              <a:buNone/>
            </a:pPr>
            <a:endParaRPr lang="en-US" altLang="ja-JP" dirty="0"/>
          </a:p>
          <a:p>
            <a:pPr marL="0" indent="0">
              <a:buNone/>
            </a:pPr>
            <a:r>
              <a:rPr kumimoji="1" lang="ja-JP" altLang="en-US" dirty="0"/>
              <a:t>法定休日の労働＝休日割増賃金が発生＋休日労働時間</a:t>
            </a:r>
            <a:endParaRPr kumimoji="1" lang="en-US" altLang="ja-JP" dirty="0"/>
          </a:p>
          <a:p>
            <a:pPr marL="0" indent="0">
              <a:buNone/>
            </a:pPr>
            <a:r>
              <a:rPr lang="ja-JP" altLang="en-US" dirty="0"/>
              <a:t>所定休日の労働＝週４０時間超過した分にのみ割増賃金</a:t>
            </a:r>
            <a:endParaRPr kumimoji="1" lang="en-US" altLang="ja-JP" dirty="0"/>
          </a:p>
        </p:txBody>
      </p:sp>
      <p:sp>
        <p:nvSpPr>
          <p:cNvPr id="2" name="スライド番号プレースホルダー 1"/>
          <p:cNvSpPr>
            <a:spLocks noGrp="1"/>
          </p:cNvSpPr>
          <p:nvPr>
            <p:ph type="sldNum" sz="quarter" idx="12"/>
          </p:nvPr>
        </p:nvSpPr>
        <p:spPr/>
        <p:txBody>
          <a:bodyPr/>
          <a:lstStyle/>
          <a:p>
            <a:fld id="{F16A3D4A-991C-4B79-BA9E-C46CBA1C3738}" type="slidenum">
              <a:rPr kumimoji="1" lang="ja-JP" altLang="en-US" smtClean="0"/>
              <a:pPr/>
              <a:t>9</a:t>
            </a:fld>
            <a:endParaRPr kumimoji="1" lang="ja-JP" altLang="en-US"/>
          </a:p>
        </p:txBody>
      </p:sp>
    </p:spTree>
    <p:extLst>
      <p:ext uri="{BB962C8B-B14F-4D97-AF65-F5344CB8AC3E}">
        <p14:creationId xmlns:p14="http://schemas.microsoft.com/office/powerpoint/2010/main" val="231805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fade">
                                      <p:cBhvr>
                                        <p:cTn id="7" dur="1000"/>
                                        <p:tgtEl>
                                          <p:spTgt spid="8">
                                            <p:txEl>
                                              <p:pRg st="6" end="6"/>
                                            </p:txEl>
                                          </p:spTgt>
                                        </p:tgtEl>
                                      </p:cBhvr>
                                    </p:animEffect>
                                    <p:anim calcmode="lin" valueType="num">
                                      <p:cBhvr>
                                        <p:cTn id="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7" end="7"/>
                                            </p:txEl>
                                          </p:spTgt>
                                        </p:tgtEl>
                                        <p:attrNameLst>
                                          <p:attrName>style.visibility</p:attrName>
                                        </p:attrNameLst>
                                      </p:cBhvr>
                                      <p:to>
                                        <p:strVal val="visible"/>
                                      </p:to>
                                    </p:set>
                                    <p:animEffect transition="in" filter="fade">
                                      <p:cBhvr>
                                        <p:cTn id="14" dur="1000"/>
                                        <p:tgtEl>
                                          <p:spTgt spid="8">
                                            <p:txEl>
                                              <p:pRg st="7" end="7"/>
                                            </p:txEl>
                                          </p:spTgt>
                                        </p:tgtEl>
                                      </p:cBhvr>
                                    </p:animEffect>
                                    <p:anim calcmode="lin" valueType="num">
                                      <p:cBhvr>
                                        <p:cTn id="1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TM03457496[[fn=視差]]</Template>
  <TotalTime>6238</TotalTime>
  <Words>949</Words>
  <Application>Microsoft Office PowerPoint</Application>
  <PresentationFormat>画面に合わせる (4:3)</PresentationFormat>
  <Paragraphs>376</Paragraphs>
  <Slides>39</Slides>
  <Notes>39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39</vt:i4>
      </vt:variant>
    </vt:vector>
  </HeadingPairs>
  <TitlesOfParts>
    <vt:vector size="45" baseType="lpstr">
      <vt:lpstr>HGｺﾞｼｯｸM</vt:lpstr>
      <vt:lpstr>ＭＳ Ｐゴシック</vt:lpstr>
      <vt:lpstr>Arial</vt:lpstr>
      <vt:lpstr>Calibri</vt:lpstr>
      <vt:lpstr>Corbel</vt:lpstr>
      <vt:lpstr>視差</vt:lpstr>
      <vt:lpstr> ～働き方改革関連法への対応について～</vt:lpstr>
      <vt:lpstr>１　本日の構成</vt:lpstr>
      <vt:lpstr>PowerPoint プレゼンテーション</vt:lpstr>
      <vt:lpstr>　１　長時間労働の是正への対応</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１　長時間労働の是正への対応 ～時間外労働の規制～</vt:lpstr>
      <vt:lpstr>　～有給休暇の時季指定義務～</vt:lpstr>
      <vt:lpstr>１　長時間労働の是正への対応 ～有給休暇の時季指定義務～</vt:lpstr>
      <vt:lpstr>１　長時間労働の是正 ～有給休暇の時季指定義務～</vt:lpstr>
      <vt:lpstr>１　長時間労働の是正への対応 ～有給休暇の時季指定義務～</vt:lpstr>
      <vt:lpstr>１　長時間労働の是正への対応 ～有給休暇の時季指定義務～</vt:lpstr>
      <vt:lpstr>１　長時間労働の是正 ～有給休暇の時季指定義務～</vt:lpstr>
      <vt:lpstr>１　長時間労働の是正 ～有給休暇の時季指定義務～</vt:lpstr>
      <vt:lpstr>２　同一労働同一賃金への対応</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２　同一労働同一賃金への対応　　</vt:lpstr>
      <vt:lpstr>～賃金体系の不利益変更～ </vt:lpstr>
      <vt:lpstr>２　同一労働同一賃金への対応 ～賃金体系の不利益変更～ 　　</vt:lpstr>
      <vt:lpstr>２　同一労働同一賃金への対応 ～賃金体系の不利益変更～ 　　</vt:lpstr>
      <vt:lpstr>２　同一労働同一賃金への対応 ～賃金体系の不利益変更～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プレゼンテーションの技術</dc:title>
  <dc:creator>FJ-USER</dc:creator>
  <cp:lastModifiedBy>WBS2</cp:lastModifiedBy>
  <cp:revision>535</cp:revision>
  <cp:lastPrinted>2019-05-21T09:07:57Z</cp:lastPrinted>
  <dcterms:created xsi:type="dcterms:W3CDTF">2013-06-26T06:40:39Z</dcterms:created>
  <dcterms:modified xsi:type="dcterms:W3CDTF">2019-05-21T09:08:00Z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-163305218</vt:i4>
  </property>
  <property fmtid="{D5CDD505-2E9C-101B-9397-08002B2CF9AE}" pid="3" name="_NewReviewCycle">
    <vt:lpwstr/>
  </property>
  <property fmtid="{D5CDD505-2E9C-101B-9397-08002B2CF9AE}" pid="4" name="_EmailSubject">
    <vt:lpwstr>[sanminboyakyu:00199] プロ野球湯暴排研修会(２月２０日実施，二弁担当)の件</vt:lpwstr>
  </property>
  <property fmtid="{D5CDD505-2E9C-101B-9397-08002B2CF9AE}" pid="5" name="_AuthorEmail">
    <vt:lpwstr>masaki-toukairin@friend.ocn.ne.jp</vt:lpwstr>
  </property>
  <property fmtid="{D5CDD505-2E9C-101B-9397-08002B2CF9AE}" pid="6" name="_AuthorEmailDisplayName">
    <vt:lpwstr>東海林法律事務所</vt:lpwstr>
  </property>
</Properties>
</file>